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55"/>
  </p:notesMasterIdLst>
  <p:sldIdLst>
    <p:sldId id="474" r:id="rId2"/>
    <p:sldId id="738" r:id="rId3"/>
    <p:sldId id="645" r:id="rId4"/>
    <p:sldId id="587" r:id="rId5"/>
    <p:sldId id="544" r:id="rId6"/>
    <p:sldId id="659" r:id="rId7"/>
    <p:sldId id="739" r:id="rId8"/>
    <p:sldId id="589" r:id="rId9"/>
    <p:sldId id="740" r:id="rId10"/>
    <p:sldId id="741" r:id="rId11"/>
    <p:sldId id="742" r:id="rId12"/>
    <p:sldId id="743" r:id="rId13"/>
    <p:sldId id="744" r:id="rId14"/>
    <p:sldId id="745" r:id="rId15"/>
    <p:sldId id="746" r:id="rId16"/>
    <p:sldId id="688" r:id="rId17"/>
    <p:sldId id="749" r:id="rId18"/>
    <p:sldId id="748" r:id="rId19"/>
    <p:sldId id="750" r:id="rId20"/>
    <p:sldId id="751" r:id="rId21"/>
    <p:sldId id="752" r:id="rId22"/>
    <p:sldId id="747" r:id="rId23"/>
    <p:sldId id="753" r:id="rId24"/>
    <p:sldId id="754" r:id="rId25"/>
    <p:sldId id="756" r:id="rId26"/>
    <p:sldId id="758" r:id="rId27"/>
    <p:sldId id="757" r:id="rId28"/>
    <p:sldId id="755" r:id="rId29"/>
    <p:sldId id="647" r:id="rId30"/>
    <p:sldId id="760" r:id="rId31"/>
    <p:sldId id="759" r:id="rId32"/>
    <p:sldId id="761" r:id="rId33"/>
    <p:sldId id="762" r:id="rId34"/>
    <p:sldId id="763" r:id="rId35"/>
    <p:sldId id="764" r:id="rId36"/>
    <p:sldId id="766" r:id="rId37"/>
    <p:sldId id="765" r:id="rId38"/>
    <p:sldId id="767" r:id="rId39"/>
    <p:sldId id="768" r:id="rId40"/>
    <p:sldId id="770" r:id="rId41"/>
    <p:sldId id="772" r:id="rId42"/>
    <p:sldId id="771" r:id="rId43"/>
    <p:sldId id="774" r:id="rId44"/>
    <p:sldId id="775" r:id="rId45"/>
    <p:sldId id="773" r:id="rId46"/>
    <p:sldId id="776" r:id="rId47"/>
    <p:sldId id="777" r:id="rId48"/>
    <p:sldId id="779" r:id="rId49"/>
    <p:sldId id="778" r:id="rId50"/>
    <p:sldId id="669" r:id="rId51"/>
    <p:sldId id="666" r:id="rId52"/>
    <p:sldId id="780" r:id="rId53"/>
    <p:sldId id="463" r:id="rId54"/>
  </p:sldIdLst>
  <p:sldSz cx="12192000" cy="6858000"/>
  <p:notesSz cx="6858000" cy="9144000"/>
  <p:embeddedFontLst>
    <p:embeddedFont>
      <p:font typeface="Calibri" panose="020F0502020204030204" pitchFamily="34" charset="0"/>
      <p:regular r:id="rId56"/>
      <p:bold r:id="rId57"/>
      <p:italic r:id="rId58"/>
      <p:boldItalic r:id="rId59"/>
    </p:embeddedFont>
    <p:embeddedFont>
      <p:font typeface="Calibri Light" panose="020F0302020204030204" pitchFamily="34" charset="0"/>
      <p:regular r:id="rId60"/>
      <p:italic r:id="rId61"/>
    </p:embeddedFont>
  </p:embeddedFontLst>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0ABC"/>
    <a:srgbClr val="17A810"/>
    <a:srgbClr val="FDDFFC"/>
    <a:srgbClr val="FDF3ED"/>
    <a:srgbClr val="E3E7ED"/>
    <a:srgbClr val="FBB3F8"/>
    <a:srgbClr val="DBB2CB"/>
    <a:srgbClr val="3A1953"/>
    <a:srgbClr val="9F7906"/>
    <a:srgbClr val="30CF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4" autoAdjust="0"/>
    <p:restoredTop sz="94828" autoAdjust="0"/>
  </p:normalViewPr>
  <p:slideViewPr>
    <p:cSldViewPr snapToGrid="0">
      <p:cViewPr varScale="1">
        <p:scale>
          <a:sx n="88" d="100"/>
          <a:sy n="88" d="100"/>
        </p:scale>
        <p:origin x="904"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5.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98A49-CBEC-4F31-9B72-276DEEC42B7F}" type="datetimeFigureOut">
              <a:rPr lang="en-US" smtClean="0"/>
              <a:t>11/16/23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D8B50-956B-4B2D-8BCF-8AA324BF3094}" type="slidenum">
              <a:rPr lang="en-US" smtClean="0"/>
              <a:t>‹#›</a:t>
            </a:fld>
            <a:endParaRPr lang="en-US"/>
          </a:p>
        </p:txBody>
      </p:sp>
    </p:spTree>
    <p:extLst>
      <p:ext uri="{BB962C8B-B14F-4D97-AF65-F5344CB8AC3E}">
        <p14:creationId xmlns:p14="http://schemas.microsoft.com/office/powerpoint/2010/main" val="95317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4</a:t>
            </a:fld>
            <a:endParaRPr lang="en-US"/>
          </a:p>
        </p:txBody>
      </p:sp>
    </p:spTree>
    <p:extLst>
      <p:ext uri="{BB962C8B-B14F-4D97-AF65-F5344CB8AC3E}">
        <p14:creationId xmlns:p14="http://schemas.microsoft.com/office/powerpoint/2010/main" val="318280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6</a:t>
            </a:fld>
            <a:endParaRPr lang="en-US"/>
          </a:p>
        </p:txBody>
      </p:sp>
    </p:spTree>
    <p:extLst>
      <p:ext uri="{BB962C8B-B14F-4D97-AF65-F5344CB8AC3E}">
        <p14:creationId xmlns:p14="http://schemas.microsoft.com/office/powerpoint/2010/main" val="1885032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0D8B50-956B-4B2D-8BCF-8AA324BF3094}" type="slidenum">
              <a:rPr lang="en-US" smtClean="0"/>
              <a:t>7</a:t>
            </a:fld>
            <a:endParaRPr lang="en-US"/>
          </a:p>
        </p:txBody>
      </p:sp>
    </p:spTree>
    <p:extLst>
      <p:ext uri="{BB962C8B-B14F-4D97-AF65-F5344CB8AC3E}">
        <p14:creationId xmlns:p14="http://schemas.microsoft.com/office/powerpoint/2010/main" val="1885032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16/11/2023</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xml"/><Relationship Id="rId7" Type="http://schemas.openxmlformats.org/officeDocument/2006/relationships/tags" Target="../tags/tag8.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9"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6000"/>
          </a:stretch>
        </a:blipFill>
        <a:effectLst/>
      </p:bgPr>
    </p:bg>
    <p:spTree>
      <p:nvGrpSpPr>
        <p:cNvPr id="1" name=""/>
        <p:cNvGrpSpPr/>
        <p:nvPr/>
      </p:nvGrpSpPr>
      <p:grpSpPr>
        <a:xfrm>
          <a:off x="0" y="0"/>
          <a:ext cx="0" cy="0"/>
          <a:chOff x="0" y="0"/>
          <a:chExt cx="0" cy="0"/>
        </a:xfrm>
      </p:grpSpPr>
      <p:sp>
        <p:nvSpPr>
          <p:cNvPr id="4" name="Rectangle 3"/>
          <p:cNvSpPr/>
          <p:nvPr/>
        </p:nvSpPr>
        <p:spPr>
          <a:xfrm>
            <a:off x="5713364" y="456363"/>
            <a:ext cx="337784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CHỦ ĐỀ 3</a:t>
            </a:r>
          </a:p>
        </p:txBody>
      </p:sp>
      <p:sp>
        <p:nvSpPr>
          <p:cNvPr id="6" name="Rectangle 5"/>
          <p:cNvSpPr/>
          <p:nvPr/>
        </p:nvSpPr>
        <p:spPr>
          <a:xfrm>
            <a:off x="4615789" y="1844433"/>
            <a:ext cx="6530955" cy="2092881"/>
          </a:xfrm>
          <a:prstGeom prst="rect">
            <a:avLst/>
          </a:prstGeom>
          <a:noFill/>
        </p:spPr>
        <p:txBody>
          <a:bodyPr wrap="none" lIns="91440" tIns="45720" rIns="91440" bIns="45720">
            <a:spAutoFit/>
            <a:scene3d>
              <a:camera prst="isometricOffAxis1Right"/>
              <a:lightRig rig="threePt" dir="t"/>
            </a:scene3d>
          </a:bodyPr>
          <a:lstStyle/>
          <a:p>
            <a:pPr algn="ctr"/>
            <a:r>
              <a:rPr lang="en-US" sz="6500" b="1" cap="all" spc="0">
                <a:ln w="9000" cmpd="sng">
                  <a:solidFill>
                    <a:schemeClr val="accent4">
                      <a:shade val="50000"/>
                      <a:satMod val="120000"/>
                    </a:schemeClr>
                  </a:solidFill>
                  <a:prstDash val="solid"/>
                </a:ln>
                <a:solidFill>
                  <a:srgbClr val="1F0ABC"/>
                </a:solidFill>
                <a:effectLst>
                  <a:reflection blurRad="12700" stA="28000" endPos="45000" dist="1000" dir="5400000" sy="-100000" algn="bl" rotWithShape="0"/>
                </a:effectLst>
                <a:latin typeface="Times New Roman" pitchFamily="18" charset="0"/>
                <a:cs typeface="Times New Roman" pitchFamily="18" charset="0"/>
              </a:rPr>
              <a:t>TRÁCH NHIỆM </a:t>
            </a:r>
          </a:p>
          <a:p>
            <a:pPr algn="ctr"/>
            <a:r>
              <a:rPr lang="en-US" sz="6500" b="1" cap="all" spc="0">
                <a:ln w="9000" cmpd="sng">
                  <a:solidFill>
                    <a:schemeClr val="accent4">
                      <a:shade val="50000"/>
                      <a:satMod val="120000"/>
                    </a:schemeClr>
                  </a:solidFill>
                  <a:prstDash val="solid"/>
                </a:ln>
                <a:solidFill>
                  <a:srgbClr val="1F0ABC"/>
                </a:solidFill>
                <a:effectLst>
                  <a:reflection blurRad="12700" stA="28000" endPos="45000" dist="1000" dir="5400000" sy="-100000" algn="bl" rotWithShape="0"/>
                </a:effectLst>
                <a:latin typeface="Times New Roman" pitchFamily="18" charset="0"/>
                <a:cs typeface="Times New Roman" pitchFamily="18" charset="0"/>
              </a:rPr>
              <a:t>VỚI BẢN THÂN</a:t>
            </a:r>
          </a:p>
        </p:txBody>
      </p:sp>
    </p:spTree>
    <p:extLst>
      <p:ext uri="{BB962C8B-B14F-4D97-AF65-F5344CB8AC3E}">
        <p14:creationId xmlns:p14="http://schemas.microsoft.com/office/powerpoint/2010/main" val="12368934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NỘI DUNG 1 - HOẠT ĐỘNG 1</a:t>
            </a:r>
            <a:endParaRPr lang="en-US" sz="2600" b="1" dirty="0">
              <a:solidFill>
                <a:srgbClr val="0000CC"/>
              </a:solidFill>
              <a:latin typeface="Times New Roman" pitchFamily="18" charset="0"/>
              <a:cs typeface="Times New Roman" pitchFamily="18" charset="0"/>
            </a:endParaRPr>
          </a:p>
        </p:txBody>
      </p:sp>
      <p:cxnSp>
        <p:nvCxnSpPr>
          <p:cNvPr id="17" name="Straight Arrow Connector 16"/>
          <p:cNvCxnSpPr>
            <a:stCxn id="12" idx="2"/>
          </p:cNvCxnSpPr>
          <p:nvPr/>
        </p:nvCxnSpPr>
        <p:spPr>
          <a:xfrm>
            <a:off x="6302666" y="3009137"/>
            <a:ext cx="0" cy="74280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963484" y="3730153"/>
            <a:ext cx="8678363" cy="1915904"/>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just">
              <a:lnSpc>
                <a:spcPct val="150000"/>
              </a:lnSpc>
            </a:pPr>
            <a:r>
              <a:rPr lang="vi-VN" sz="2500" b="1" i="1">
                <a:solidFill>
                  <a:srgbClr val="C00000"/>
                </a:solidFill>
                <a:latin typeface="Times New Roman" pitchFamily="18" charset="0"/>
                <a:cs typeface="Times New Roman" pitchFamily="18" charset="0"/>
              </a:rPr>
              <a:t>An là người có trách nhiệm trong hoạt động chung. An đã làm tròn trách nhiệm là một thành viên trong nhóm, chủ động tìm kiếm hình ảnh để nhóm hoàn thiện bài.</a:t>
            </a:r>
          </a:p>
        </p:txBody>
      </p:sp>
      <p:sp>
        <p:nvSpPr>
          <p:cNvPr id="12" name="Rounded Rectangle 11"/>
          <p:cNvSpPr/>
          <p:nvPr/>
        </p:nvSpPr>
        <p:spPr>
          <a:xfrm>
            <a:off x="674343" y="1144390"/>
            <a:ext cx="11256645" cy="186474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4" name="TextBox 13"/>
          <p:cNvSpPr txBox="1"/>
          <p:nvPr/>
        </p:nvSpPr>
        <p:spPr>
          <a:xfrm>
            <a:off x="761428" y="1352775"/>
            <a:ext cx="10994896" cy="1508105"/>
          </a:xfrm>
          <a:prstGeom prst="rect">
            <a:avLst/>
          </a:prstGeom>
          <a:noFill/>
        </p:spPr>
        <p:txBody>
          <a:bodyPr wrap="square" rtlCol="0">
            <a:spAutoFit/>
          </a:bodyPr>
          <a:lstStyle/>
          <a:p>
            <a:pPr lvl="0" algn="just"/>
            <a:r>
              <a:rPr lang="vi-VN" sz="2300">
                <a:solidFill>
                  <a:srgbClr val="002060"/>
                </a:solidFill>
                <a:latin typeface="+mj-lt"/>
              </a:rPr>
              <a:t>An được nhóm giao nhiệm vụ sưu tầm những bức hình về danh lam, thắng cảnh. An nhớ ra trên các tạp chí, báo hoặc các cuốn lịch thường có những hình ảnh phong cảnh đẹp. Vì vậy An đã tranh thủ thời gian rảnh rỗi đến nhà họ hàng, hàng xóm để xin những bức ảnh này. Cuối cùng, An đã sưu tầm được khá nhiều hình ảnh theo sự phân công.</a:t>
            </a:r>
            <a:endParaRPr lang="vi-VN" sz="2300" i="1" dirty="0">
              <a:solidFill>
                <a:srgbClr val="002060"/>
              </a:solidFill>
              <a:latin typeface="+mj-lt"/>
              <a:ea typeface="Nixie One"/>
              <a:cs typeface="Times New Roman" pitchFamily="18" charset="0"/>
              <a:sym typeface="Nixie One"/>
            </a:endParaRPr>
          </a:p>
        </p:txBody>
      </p:sp>
      <p:sp>
        <p:nvSpPr>
          <p:cNvPr id="15" name="Rounded Rectangle 14"/>
          <p:cNvSpPr/>
          <p:nvPr/>
        </p:nvSpPr>
        <p:spPr>
          <a:xfrm>
            <a:off x="9623904" y="887170"/>
            <a:ext cx="2132420" cy="452829"/>
          </a:xfrm>
          <a:prstGeom prst="roundRect">
            <a:avLst>
              <a:gd name="adj" fmla="val 30702"/>
            </a:avLst>
          </a:prstGeom>
          <a:solidFill>
            <a:schemeClr val="accent5">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Nhóm 5,6</a:t>
            </a:r>
          </a:p>
        </p:txBody>
      </p:sp>
    </p:spTree>
    <p:extLst>
      <p:ext uri="{BB962C8B-B14F-4D97-AF65-F5344CB8AC3E}">
        <p14:creationId xmlns:p14="http://schemas.microsoft.com/office/powerpoint/2010/main" val="257690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NỘI DUNG 1 - HOẠT ĐỘNG 1</a:t>
            </a:r>
            <a:endParaRPr lang="en-US" sz="2600" b="1" dirty="0">
              <a:solidFill>
                <a:srgbClr val="0000CC"/>
              </a:solidFill>
              <a:latin typeface="Times New Roman" pitchFamily="18" charset="0"/>
              <a:cs typeface="Times New Roman" pitchFamily="18" charset="0"/>
            </a:endParaRPr>
          </a:p>
        </p:txBody>
      </p:sp>
      <p:sp>
        <p:nvSpPr>
          <p:cNvPr id="8" name="Rounded Rectangle 7"/>
          <p:cNvSpPr/>
          <p:nvPr/>
        </p:nvSpPr>
        <p:spPr>
          <a:xfrm>
            <a:off x="1308371" y="889140"/>
            <a:ext cx="10203541" cy="632868"/>
          </a:xfrm>
          <a:prstGeom prst="roundRect">
            <a:avLst>
              <a:gd name="adj" fmla="val 30702"/>
            </a:avLst>
          </a:prstGeom>
          <a:no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C00000"/>
                </a:solidFill>
                <a:latin typeface="Times New Roman" pitchFamily="18" charset="0"/>
                <a:cs typeface="Times New Roman" pitchFamily="18" charset="0"/>
              </a:rPr>
              <a:t>Những biểu hiện của người sống có trách nhiệm</a:t>
            </a:r>
            <a:endParaRPr lang="en-US" sz="3600" b="1">
              <a:solidFill>
                <a:srgbClr val="C00000"/>
              </a:solidFill>
              <a:latin typeface="Times New Roman" pitchFamily="18" charset="0"/>
              <a:cs typeface="Times New Roman" pitchFamily="18" charset="0"/>
            </a:endParaRPr>
          </a:p>
        </p:txBody>
      </p:sp>
      <p:sp>
        <p:nvSpPr>
          <p:cNvPr id="2" name="Right Arrow 1"/>
          <p:cNvSpPr/>
          <p:nvPr/>
        </p:nvSpPr>
        <p:spPr>
          <a:xfrm>
            <a:off x="827314" y="1712692"/>
            <a:ext cx="6429829" cy="1654629"/>
          </a:xfrm>
          <a:prstGeom prst="rightArrow">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a:solidFill>
                  <a:srgbClr val="002060"/>
                </a:solidFill>
                <a:latin typeface="Times New Roman" pitchFamily="18" charset="0"/>
                <a:cs typeface="Times New Roman" pitchFamily="18" charset="0"/>
              </a:rPr>
              <a:t>Trách nhiệm với bản thân</a:t>
            </a:r>
          </a:p>
        </p:txBody>
      </p:sp>
      <p:sp>
        <p:nvSpPr>
          <p:cNvPr id="10" name="Right Arrow 9"/>
          <p:cNvSpPr/>
          <p:nvPr/>
        </p:nvSpPr>
        <p:spPr>
          <a:xfrm>
            <a:off x="2278738" y="3367321"/>
            <a:ext cx="7365997" cy="1654629"/>
          </a:xfrm>
          <a:prstGeom prst="rightArrow">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a:solidFill>
                  <a:srgbClr val="002060"/>
                </a:solidFill>
                <a:latin typeface="Times New Roman" pitchFamily="18" charset="0"/>
                <a:cs typeface="Times New Roman" pitchFamily="18" charset="0"/>
              </a:rPr>
              <a:t>Trách nhiệm với người xung quanh</a:t>
            </a:r>
          </a:p>
        </p:txBody>
      </p:sp>
      <p:sp>
        <p:nvSpPr>
          <p:cNvPr id="11" name="Right Arrow 10"/>
          <p:cNvSpPr/>
          <p:nvPr/>
        </p:nvSpPr>
        <p:spPr>
          <a:xfrm>
            <a:off x="4368800" y="5021950"/>
            <a:ext cx="7605979" cy="1654629"/>
          </a:xfrm>
          <a:prstGeom prs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a:solidFill>
                  <a:srgbClr val="002060"/>
                </a:solidFill>
                <a:latin typeface="Times New Roman" pitchFamily="18" charset="0"/>
                <a:cs typeface="Times New Roman" pitchFamily="18" charset="0"/>
              </a:rPr>
              <a:t>Trách nhiệm với các hoạt động chung</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6796" y="1712692"/>
            <a:ext cx="2804198" cy="1804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608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par>
                                <p:cTn id="21" presetID="6" presetClass="entr" presetSubtype="16"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circle(in)">
                                      <p:cBhvr>
                                        <p:cTn id="2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NỘI DUNG 1 - HOẠT ĐỘNG 1</a:t>
            </a:r>
            <a:endParaRPr lang="en-US" sz="2600" b="1" dirty="0">
              <a:solidFill>
                <a:srgbClr val="0000CC"/>
              </a:solidFill>
              <a:latin typeface="Times New Roman" pitchFamily="18" charset="0"/>
              <a:cs typeface="Times New Roman" pitchFamily="18" charset="0"/>
            </a:endParaRPr>
          </a:p>
        </p:txBody>
      </p:sp>
      <p:sp>
        <p:nvSpPr>
          <p:cNvPr id="2" name="Right Arrow 1"/>
          <p:cNvSpPr/>
          <p:nvPr/>
        </p:nvSpPr>
        <p:spPr>
          <a:xfrm>
            <a:off x="449941" y="2747466"/>
            <a:ext cx="6429829" cy="1915879"/>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a:solidFill>
                  <a:srgbClr val="FF0000"/>
                </a:solidFill>
                <a:latin typeface="Times New Roman" pitchFamily="18" charset="0"/>
                <a:cs typeface="Times New Roman" pitchFamily="18" charset="0"/>
              </a:rPr>
              <a:t>Trách nhiệm với bản thân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2340" y="2788037"/>
            <a:ext cx="4594679" cy="1834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036015" y="1140131"/>
            <a:ext cx="7951891" cy="95795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2700" b="1" i="1">
                <a:solidFill>
                  <a:srgbClr val="002060"/>
                </a:solidFill>
                <a:latin typeface="Times New Roman" pitchFamily="18" charset="0"/>
                <a:cs typeface="Times New Roman" pitchFamily="18" charset="0"/>
              </a:rPr>
              <a:t>Luôn cố gắng hết sức mình để đạt được những gì mà bản thân mong muốn</a:t>
            </a:r>
          </a:p>
        </p:txBody>
      </p:sp>
      <p:sp>
        <p:nvSpPr>
          <p:cNvPr id="12" name="Rectangle 11"/>
          <p:cNvSpPr/>
          <p:nvPr/>
        </p:nvSpPr>
        <p:spPr>
          <a:xfrm>
            <a:off x="571317" y="4492144"/>
            <a:ext cx="5814494" cy="55760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just"/>
            <a:r>
              <a:rPr lang="en-US" sz="2700" b="1" i="1">
                <a:solidFill>
                  <a:srgbClr val="002060"/>
                </a:solidFill>
                <a:latin typeface="Times New Roman" pitchFamily="18" charset="0"/>
                <a:cs typeface="Times New Roman" pitchFamily="18" charset="0"/>
              </a:rPr>
              <a:t>C</a:t>
            </a:r>
            <a:r>
              <a:rPr lang="vi-VN" sz="2700" b="1" i="1">
                <a:solidFill>
                  <a:srgbClr val="002060"/>
                </a:solidFill>
                <a:latin typeface="Times New Roman" pitchFamily="18" charset="0"/>
                <a:cs typeface="Times New Roman" pitchFamily="18" charset="0"/>
              </a:rPr>
              <a:t>ó niềm tin vào chính bản thân mình. </a:t>
            </a:r>
          </a:p>
        </p:txBody>
      </p:sp>
      <p:sp>
        <p:nvSpPr>
          <p:cNvPr id="3" name="Rectangle 2"/>
          <p:cNvSpPr/>
          <p:nvPr/>
        </p:nvSpPr>
        <p:spPr>
          <a:xfrm>
            <a:off x="2545837" y="2160286"/>
            <a:ext cx="9001182" cy="507831"/>
          </a:xfrm>
          <a:prstGeom prst="rect">
            <a:avLst/>
          </a:prstGeom>
        </p:spPr>
        <p:txBody>
          <a:bodyPr wrap="none">
            <a:spAutoFit/>
          </a:bodyPr>
          <a:lstStyle/>
          <a:p>
            <a:r>
              <a:rPr lang="vi-VN" sz="2700" b="1" i="1">
                <a:solidFill>
                  <a:srgbClr val="002060"/>
                </a:solidFill>
                <a:latin typeface="Times New Roman" pitchFamily="18" charset="0"/>
                <a:cs typeface="Times New Roman" pitchFamily="18" charset="0"/>
              </a:rPr>
              <a:t>L</a:t>
            </a:r>
            <a:r>
              <a:rPr lang="en-US" sz="2700" b="1" i="1">
                <a:solidFill>
                  <a:srgbClr val="002060"/>
                </a:solidFill>
                <a:latin typeface="Times New Roman" pitchFamily="18" charset="0"/>
                <a:cs typeface="Times New Roman" pitchFamily="18" charset="0"/>
              </a:rPr>
              <a:t>àm </a:t>
            </a:r>
            <a:r>
              <a:rPr lang="vi-VN" sz="2700" b="1" i="1">
                <a:solidFill>
                  <a:srgbClr val="002060"/>
                </a:solidFill>
                <a:latin typeface="Times New Roman" pitchFamily="18" charset="0"/>
                <a:cs typeface="Times New Roman" pitchFamily="18" charset="0"/>
              </a:rPr>
              <a:t>những việc giúp ích cho bản thân ở hiện tại và tương lai</a:t>
            </a:r>
            <a:endParaRPr lang="en-US" sz="2700"/>
          </a:p>
        </p:txBody>
      </p:sp>
      <p:sp>
        <p:nvSpPr>
          <p:cNvPr id="13" name="Rectangle 12"/>
          <p:cNvSpPr/>
          <p:nvPr/>
        </p:nvSpPr>
        <p:spPr>
          <a:xfrm>
            <a:off x="6758488" y="5252730"/>
            <a:ext cx="4458837" cy="81823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just"/>
            <a:r>
              <a:rPr lang="en-US" sz="2700" b="1" i="1">
                <a:solidFill>
                  <a:srgbClr val="002060"/>
                </a:solidFill>
                <a:latin typeface="Times New Roman" pitchFamily="18" charset="0"/>
                <a:cs typeface="Times New Roman" pitchFamily="18" charset="0"/>
              </a:rPr>
              <a:t>K</a:t>
            </a:r>
            <a:r>
              <a:rPr lang="vi-VN" sz="2700" b="1" i="1">
                <a:solidFill>
                  <a:srgbClr val="002060"/>
                </a:solidFill>
                <a:latin typeface="Times New Roman" pitchFamily="18" charset="0"/>
                <a:cs typeface="Times New Roman" pitchFamily="18" charset="0"/>
              </a:rPr>
              <a:t>hông đổ lỗi và luôn tôn trọng sự cố gắng của người khác; không than thở hay viện cớ</a:t>
            </a:r>
            <a:r>
              <a:rPr lang="en-US" sz="2700" b="1" i="1">
                <a:solidFill>
                  <a:srgbClr val="002060"/>
                </a:solidFill>
                <a:latin typeface="Times New Roman" pitchFamily="18" charset="0"/>
                <a:cs typeface="Times New Roman" pitchFamily="18" charset="0"/>
              </a:rPr>
              <a:t>.</a:t>
            </a:r>
            <a:endParaRPr lang="vi-VN" sz="2700" b="1" i="1">
              <a:solidFill>
                <a:srgbClr val="002060"/>
              </a:solidFill>
              <a:latin typeface="Times New Roman" pitchFamily="18" charset="0"/>
              <a:cs typeface="Times New Roman" pitchFamily="18" charset="0"/>
            </a:endParaRPr>
          </a:p>
        </p:txBody>
      </p:sp>
      <p:sp>
        <p:nvSpPr>
          <p:cNvPr id="14" name="Rectangle 13"/>
          <p:cNvSpPr/>
          <p:nvPr/>
        </p:nvSpPr>
        <p:spPr>
          <a:xfrm>
            <a:off x="571318" y="5548445"/>
            <a:ext cx="5553712" cy="95795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just"/>
            <a:r>
              <a:rPr lang="en-US" sz="2700" b="1" i="1">
                <a:solidFill>
                  <a:srgbClr val="002060"/>
                </a:solidFill>
                <a:latin typeface="Times New Roman" pitchFamily="18" charset="0"/>
                <a:cs typeface="Times New Roman" pitchFamily="18" charset="0"/>
              </a:rPr>
              <a:t>Không </a:t>
            </a:r>
            <a:r>
              <a:rPr lang="vi-VN" sz="2700" b="1" i="1">
                <a:solidFill>
                  <a:srgbClr val="002060"/>
                </a:solidFill>
                <a:latin typeface="Times New Roman" pitchFamily="18" charset="0"/>
                <a:cs typeface="Times New Roman" pitchFamily="18" charset="0"/>
              </a:rPr>
              <a:t>ngần ngại thừa nhận lỗi lầm của mình và coi đó là bài học đáng quý.</a:t>
            </a:r>
          </a:p>
        </p:txBody>
      </p:sp>
    </p:spTree>
    <p:extLst>
      <p:ext uri="{BB962C8B-B14F-4D97-AF65-F5344CB8AC3E}">
        <p14:creationId xmlns:p14="http://schemas.microsoft.com/office/powerpoint/2010/main" val="307736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3"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NỘI DUNG 1 - HOẠT ĐỘNG 1</a:t>
            </a:r>
            <a:endParaRPr lang="en-US" sz="2600" b="1" dirty="0">
              <a:solidFill>
                <a:srgbClr val="0000CC"/>
              </a:solidFill>
              <a:latin typeface="Times New Roman" pitchFamily="18" charset="0"/>
              <a:cs typeface="Times New Roman" pitchFamily="18" charset="0"/>
            </a:endParaRPr>
          </a:p>
        </p:txBody>
      </p:sp>
      <p:sp>
        <p:nvSpPr>
          <p:cNvPr id="2" name="Right Arrow 1"/>
          <p:cNvSpPr/>
          <p:nvPr/>
        </p:nvSpPr>
        <p:spPr>
          <a:xfrm>
            <a:off x="449940" y="2357678"/>
            <a:ext cx="5675089" cy="2302279"/>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a:solidFill>
                  <a:srgbClr val="FF0000"/>
                </a:solidFill>
                <a:latin typeface="Times New Roman" pitchFamily="18" charset="0"/>
                <a:cs typeface="Times New Roman" pitchFamily="18" charset="0"/>
              </a:rPr>
              <a:t>Trách nhiệm với </a:t>
            </a:r>
          </a:p>
          <a:p>
            <a:pPr algn="ctr"/>
            <a:r>
              <a:rPr lang="vi-VN" sz="3700" b="1">
                <a:solidFill>
                  <a:srgbClr val="FF0000"/>
                </a:solidFill>
                <a:latin typeface="Times New Roman" pitchFamily="18" charset="0"/>
                <a:cs typeface="Times New Roman" pitchFamily="18" charset="0"/>
              </a:rPr>
              <a:t>người xung quanh</a:t>
            </a:r>
            <a:endParaRPr lang="en-US" sz="3700" b="1">
              <a:solidFill>
                <a:srgbClr val="FF0000"/>
              </a:solidFill>
              <a:latin typeface="Times New Roman" pitchFamily="18" charset="0"/>
              <a:cs typeface="Times New Roman" pitchFamily="18" charset="0"/>
            </a:endParaRPr>
          </a:p>
        </p:txBody>
      </p:sp>
      <p:sp>
        <p:nvSpPr>
          <p:cNvPr id="9" name="Rectangle 8"/>
          <p:cNvSpPr/>
          <p:nvPr/>
        </p:nvSpPr>
        <p:spPr>
          <a:xfrm>
            <a:off x="1036015" y="994987"/>
            <a:ext cx="10589928" cy="138085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2700" b="1" i="1">
                <a:solidFill>
                  <a:srgbClr val="002060"/>
                </a:solidFill>
                <a:latin typeface="Times New Roman" pitchFamily="18" charset="0"/>
                <a:cs typeface="Times New Roman" pitchFamily="18" charset="0"/>
              </a:rPr>
              <a:t>Luôn cố gắng học tập tốt, phấn đấu để trở thành con ngoan, trò giỏi,  làm vui lòng cha mẹ, ông bà, phụ giúp gia đình</a:t>
            </a:r>
          </a:p>
        </p:txBody>
      </p:sp>
      <p:sp>
        <p:nvSpPr>
          <p:cNvPr id="13" name="Rectangle 12"/>
          <p:cNvSpPr/>
          <p:nvPr/>
        </p:nvSpPr>
        <p:spPr>
          <a:xfrm>
            <a:off x="5704114" y="5175994"/>
            <a:ext cx="6103192" cy="818233"/>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just"/>
            <a:r>
              <a:rPr lang="en-US" sz="2700" b="1" i="1">
                <a:solidFill>
                  <a:srgbClr val="002060"/>
                </a:solidFill>
                <a:latin typeface="Times New Roman" pitchFamily="18" charset="0"/>
                <a:cs typeface="Times New Roman" pitchFamily="18" charset="0"/>
              </a:rPr>
              <a:t>K</a:t>
            </a:r>
            <a:r>
              <a:rPr lang="vi-VN" sz="2700" b="1" i="1">
                <a:solidFill>
                  <a:srgbClr val="002060"/>
                </a:solidFill>
                <a:latin typeface="Times New Roman" pitchFamily="18" charset="0"/>
                <a:cs typeface="Times New Roman" pitchFamily="18" charset="0"/>
              </a:rPr>
              <a:t>hông la cà, rong chơi, không nói những lời lẽ thiếu lễ phép làm tổn thương những người thân trong gia đình, bạn bè và mọi người xung quanh</a:t>
            </a:r>
            <a:r>
              <a:rPr lang="en-US" sz="2700" b="1" i="1">
                <a:solidFill>
                  <a:srgbClr val="002060"/>
                </a:solidFill>
                <a:latin typeface="Times New Roman" pitchFamily="18" charset="0"/>
                <a:cs typeface="Times New Roman" pitchFamily="18" charset="0"/>
              </a:rPr>
              <a:t>.</a:t>
            </a:r>
            <a:endParaRPr lang="vi-VN" sz="2700" b="1" i="1">
              <a:solidFill>
                <a:srgbClr val="002060"/>
              </a:solidFill>
              <a:latin typeface="Times New Roman" pitchFamily="18" charset="0"/>
              <a:cs typeface="Times New Roman" pitchFamily="18" charset="0"/>
            </a:endParaRPr>
          </a:p>
        </p:txBody>
      </p:sp>
      <p:sp>
        <p:nvSpPr>
          <p:cNvPr id="14" name="Rectangle 13"/>
          <p:cNvSpPr/>
          <p:nvPr/>
        </p:nvSpPr>
        <p:spPr>
          <a:xfrm>
            <a:off x="687432" y="4901662"/>
            <a:ext cx="4087768" cy="125366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just"/>
            <a:r>
              <a:rPr lang="en-US" sz="2700" b="1" i="1">
                <a:solidFill>
                  <a:srgbClr val="002060"/>
                </a:solidFill>
                <a:latin typeface="Times New Roman" pitchFamily="18" charset="0"/>
                <a:cs typeface="Times New Roman" pitchFamily="18" charset="0"/>
              </a:rPr>
              <a:t>S</a:t>
            </a:r>
            <a:r>
              <a:rPr lang="vi-VN" sz="2700" b="1" i="1">
                <a:solidFill>
                  <a:srgbClr val="002060"/>
                </a:solidFill>
                <a:latin typeface="Times New Roman" pitchFamily="18" charset="0"/>
                <a:cs typeface="Times New Roman" pitchFamily="18" charset="0"/>
              </a:rPr>
              <a:t>ẵn sàng giúp đỡ, đồng cảm với những người có hoàn cảnh khó khăn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8506" y="2372184"/>
            <a:ext cx="5638800"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118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NỘI DUNG 1 - HOẠT ĐỘNG 1</a:t>
            </a:r>
            <a:endParaRPr lang="en-US" sz="2600" b="1" dirty="0">
              <a:solidFill>
                <a:srgbClr val="0000CC"/>
              </a:solidFill>
              <a:latin typeface="Times New Roman" pitchFamily="18" charset="0"/>
              <a:cs typeface="Times New Roman" pitchFamily="18" charset="0"/>
            </a:endParaRPr>
          </a:p>
        </p:txBody>
      </p:sp>
      <p:sp>
        <p:nvSpPr>
          <p:cNvPr id="2" name="Right Arrow 1"/>
          <p:cNvSpPr/>
          <p:nvPr/>
        </p:nvSpPr>
        <p:spPr>
          <a:xfrm>
            <a:off x="449940" y="2081912"/>
            <a:ext cx="5675089" cy="2302279"/>
          </a:xfrm>
          <a:prstGeom prst="rightArrow">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a:solidFill>
                  <a:srgbClr val="FF0000"/>
                </a:solidFill>
                <a:latin typeface="Times New Roman" pitchFamily="18" charset="0"/>
                <a:cs typeface="Times New Roman" pitchFamily="18" charset="0"/>
              </a:rPr>
              <a:t>Trách nhiệm với </a:t>
            </a:r>
            <a:r>
              <a:rPr lang="vi-VN" sz="3700" b="1">
                <a:solidFill>
                  <a:srgbClr val="FF0000"/>
                </a:solidFill>
                <a:latin typeface="Times New Roman" pitchFamily="18" charset="0"/>
                <a:cs typeface="Times New Roman" pitchFamily="18" charset="0"/>
              </a:rPr>
              <a:t>các hoạt động chung</a:t>
            </a:r>
            <a:endParaRPr lang="en-US" sz="3700" b="1">
              <a:solidFill>
                <a:srgbClr val="FF0000"/>
              </a:solidFill>
              <a:latin typeface="Times New Roman" pitchFamily="18" charset="0"/>
              <a:cs typeface="Times New Roman" pitchFamily="18" charset="0"/>
            </a:endParaRPr>
          </a:p>
        </p:txBody>
      </p:sp>
      <p:sp>
        <p:nvSpPr>
          <p:cNvPr id="9" name="Rectangle 8"/>
          <p:cNvSpPr/>
          <p:nvPr/>
        </p:nvSpPr>
        <p:spPr>
          <a:xfrm>
            <a:off x="1036015" y="994987"/>
            <a:ext cx="10589928" cy="138085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2700" b="1" i="1">
                <a:solidFill>
                  <a:srgbClr val="002060"/>
                </a:solidFill>
                <a:latin typeface="Times New Roman" pitchFamily="18" charset="0"/>
                <a:cs typeface="Times New Roman" pitchFamily="18" charset="0"/>
              </a:rPr>
              <a:t>Tuân thủ đúng pháp luật, không làm những việc gây ảnh hưởng xấu đến mọi người</a:t>
            </a:r>
          </a:p>
        </p:txBody>
      </p:sp>
      <p:sp>
        <p:nvSpPr>
          <p:cNvPr id="13" name="Rectangle 12"/>
          <p:cNvSpPr/>
          <p:nvPr/>
        </p:nvSpPr>
        <p:spPr>
          <a:xfrm>
            <a:off x="5704114" y="4923018"/>
            <a:ext cx="6103192" cy="818233"/>
          </a:xfrm>
          <a:prstGeom prst="rect">
            <a:avLst/>
          </a:prstGeom>
          <a:solidFill>
            <a:schemeClr val="bg1"/>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2700" b="1" i="1">
                <a:solidFill>
                  <a:srgbClr val="002060"/>
                </a:solidFill>
                <a:latin typeface="Times New Roman" pitchFamily="18" charset="0"/>
                <a:cs typeface="Times New Roman" pitchFamily="18" charset="0"/>
              </a:rPr>
              <a:t>Biết coi trọng thời gian, luôn đúng giờ; luôn cố gắng hoàn thành công việc được giao một cách tốt nhất.</a:t>
            </a:r>
          </a:p>
        </p:txBody>
      </p:sp>
      <p:sp>
        <p:nvSpPr>
          <p:cNvPr id="14" name="Rectangle 13"/>
          <p:cNvSpPr/>
          <p:nvPr/>
        </p:nvSpPr>
        <p:spPr>
          <a:xfrm>
            <a:off x="687432" y="4508942"/>
            <a:ext cx="4087768" cy="1646387"/>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just"/>
            <a:r>
              <a:rPr lang="en-US" sz="2700" b="1" i="1">
                <a:solidFill>
                  <a:srgbClr val="002060"/>
                </a:solidFill>
                <a:latin typeface="Times New Roman" pitchFamily="18" charset="0"/>
                <a:cs typeface="Times New Roman" pitchFamily="18" charset="0"/>
              </a:rPr>
              <a:t>T</a:t>
            </a:r>
            <a:r>
              <a:rPr lang="vi-VN" sz="2700" b="1" i="1">
                <a:solidFill>
                  <a:srgbClr val="002060"/>
                </a:solidFill>
                <a:latin typeface="Times New Roman" pitchFamily="18" charset="0"/>
                <a:cs typeface="Times New Roman" pitchFamily="18" charset="0"/>
              </a:rPr>
              <a:t>ích cực tham gia các hoạt động tập thể, hoạt động phục vụ cộng đồng; tránh xa các tệ nạn xã hội.</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028" y="2081912"/>
            <a:ext cx="5682277" cy="21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2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4731656" y="938105"/>
            <a:ext cx="7170057" cy="3170099"/>
          </a:xfrm>
          <a:prstGeom prst="rect">
            <a:avLst/>
          </a:prstGeom>
          <a:noFill/>
        </p:spPr>
        <p:txBody>
          <a:bodyPr wrap="square" rtlCol="0">
            <a:spAutoFit/>
          </a:bodyPr>
          <a:lstStyle/>
          <a:p>
            <a:pPr algn="ctr"/>
            <a:r>
              <a:rPr lang="en-US" sz="50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HOẠT ĐỘNG 2</a:t>
            </a:r>
          </a:p>
          <a:p>
            <a:pPr algn="ctr"/>
            <a:endParaRPr lang="en-US" sz="50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endParaRPr>
          </a:p>
          <a:p>
            <a:pPr algn="ctr"/>
            <a:r>
              <a:rPr lang="vi-VN" sz="5000" b="1">
                <a:solidFill>
                  <a:srgbClr val="1F0ABC"/>
                </a:solidFill>
                <a:latin typeface="Times New Roman" pitchFamily="18" charset="0"/>
                <a:cs typeface="Times New Roman" pitchFamily="18" charset="0"/>
              </a:rPr>
              <a:t>Thực hành thể hiện trách nhiệm của bản thân</a:t>
            </a:r>
            <a:endParaRPr lang="en-US" sz="5000" b="1">
              <a:ln w="10541" cmpd="sng">
                <a:solidFill>
                  <a:schemeClr val="accent1">
                    <a:shade val="88000"/>
                    <a:satMod val="110000"/>
                  </a:schemeClr>
                </a:solidFill>
                <a:prstDash val="solid"/>
              </a:ln>
              <a:solidFill>
                <a:srgbClr val="1F0ABC"/>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8117115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NỘI DUNG 1 - HOẠT ĐỘNG 2</a:t>
            </a:r>
            <a:endParaRPr lang="en-US" sz="2600" b="1" dirty="0">
              <a:solidFill>
                <a:srgbClr val="0000CC"/>
              </a:solidFill>
              <a:latin typeface="Times New Roman" pitchFamily="18" charset="0"/>
              <a:cs typeface="Times New Roman" pitchFamily="18" charset="0"/>
            </a:endParaRPr>
          </a:p>
        </p:txBody>
      </p:sp>
      <p:grpSp>
        <p:nvGrpSpPr>
          <p:cNvPr id="7" name="Group 6"/>
          <p:cNvGrpSpPr/>
          <p:nvPr/>
        </p:nvGrpSpPr>
        <p:grpSpPr>
          <a:xfrm>
            <a:off x="4557486" y="815649"/>
            <a:ext cx="7006641" cy="3786669"/>
            <a:chOff x="3596019" y="-415882"/>
            <a:chExt cx="5525909" cy="5496630"/>
          </a:xfrm>
        </p:grpSpPr>
        <p:pic>
          <p:nvPicPr>
            <p:cNvPr id="8" name="Picture 7">
              <a:extLst>
                <a:ext uri="{FF2B5EF4-FFF2-40B4-BE49-F238E27FC236}">
                  <a16:creationId xmlns:a16="http://schemas.microsoft.com/office/drawing/2014/main" id="{A8B2BBF6-248A-4D00-91AF-40C4D5AC32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6019" y="-415882"/>
              <a:ext cx="5525909" cy="5496630"/>
            </a:xfrm>
            <a:prstGeom prst="rect">
              <a:avLst/>
            </a:prstGeom>
          </p:spPr>
        </p:pic>
        <p:sp>
          <p:nvSpPr>
            <p:cNvPr id="9" name="TextBox 8">
              <a:extLst>
                <a:ext uri="{FF2B5EF4-FFF2-40B4-BE49-F238E27FC236}">
                  <a16:creationId xmlns:a16="http://schemas.microsoft.com/office/drawing/2014/main" id="{23E28E47-60F9-423C-B866-1FA8E553999F}"/>
                </a:ext>
              </a:extLst>
            </p:cNvPr>
            <p:cNvSpPr txBox="1"/>
            <p:nvPr/>
          </p:nvSpPr>
          <p:spPr>
            <a:xfrm>
              <a:off x="3815460" y="582437"/>
              <a:ext cx="4751578" cy="2993295"/>
            </a:xfrm>
            <a:prstGeom prst="rect">
              <a:avLst/>
            </a:prstGeom>
            <a:noFill/>
          </p:spPr>
          <p:txBody>
            <a:bodyPr wrap="square" rtlCol="0">
              <a:spAutoFit/>
            </a:bodyPr>
            <a:lstStyle/>
            <a:p>
              <a:pPr algn="ctr">
                <a:defRPr/>
              </a:pPr>
              <a:r>
                <a:rPr lang="en-US" sz="3200" b="1">
                  <a:solidFill>
                    <a:srgbClr val="FF0000"/>
                  </a:solidFill>
                  <a:latin typeface="Times New Roman" pitchFamily="18" charset="0"/>
                  <a:cs typeface="Times New Roman" pitchFamily="18" charset="0"/>
                </a:rPr>
                <a:t>T</a:t>
              </a:r>
              <a:r>
                <a:rPr lang="vi-VN" sz="3200" b="1">
                  <a:solidFill>
                    <a:srgbClr val="FF0000"/>
                  </a:solidFill>
                  <a:latin typeface="Times New Roman" pitchFamily="18" charset="0"/>
                  <a:cs typeface="Times New Roman" pitchFamily="18" charset="0"/>
                </a:rPr>
                <a:t>rao đổi, thảo luận để đưa ra cách thể hiện là người có trách nhiệm và xây dựng kịch bản, sắm vai sân khấu khóa các tình huống</a:t>
              </a:r>
              <a:endParaRPr lang="en-US" sz="3200" b="1">
                <a:solidFill>
                  <a:srgbClr val="FF0000"/>
                </a:solidFill>
                <a:latin typeface="Times New Roman" pitchFamily="18" charset="0"/>
                <a:cs typeface="Times New Roman" pitchFamily="18" charset="0"/>
              </a:endParaRPr>
            </a:p>
          </p:txBody>
        </p:sp>
        <p:sp>
          <p:nvSpPr>
            <p:cNvPr id="10" name="6-Point Star 9"/>
            <p:cNvSpPr/>
            <p:nvPr/>
          </p:nvSpPr>
          <p:spPr>
            <a:xfrm>
              <a:off x="6089707" y="-294081"/>
              <a:ext cx="688308" cy="815413"/>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 Box 8"/>
          <p:cNvSpPr txBox="1">
            <a:spLocks noChangeArrowheads="1"/>
          </p:cNvSpPr>
          <p:nvPr/>
        </p:nvSpPr>
        <p:spPr bwMode="black">
          <a:xfrm>
            <a:off x="4361026" y="4602319"/>
            <a:ext cx="7792873" cy="148114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91407" tIns="45704" rIns="91407"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just">
              <a:lnSpc>
                <a:spcPct val="150000"/>
              </a:lnSpc>
              <a:buFont typeface="Wingdings" pitchFamily="2" charset="2"/>
              <a:buChar char="ü"/>
            </a:pPr>
            <a:r>
              <a:rPr lang="vi-VN" sz="3200" b="1">
                <a:solidFill>
                  <a:srgbClr val="002060"/>
                </a:solidFill>
                <a:latin typeface="Times New Roman" pitchFamily="18" charset="0"/>
                <a:cs typeface="Times New Roman" pitchFamily="18" charset="0"/>
              </a:rPr>
              <a:t>Mỗi nhóm lựa chọn một trong ba tình huống </a:t>
            </a:r>
            <a:r>
              <a:rPr lang="en-US" sz="3200" b="1">
                <a:solidFill>
                  <a:srgbClr val="002060"/>
                </a:solidFill>
                <a:latin typeface="Times New Roman" pitchFamily="18" charset="0"/>
                <a:cs typeface="Times New Roman" pitchFamily="18" charset="0"/>
              </a:rPr>
              <a:t>sau</a:t>
            </a:r>
            <a:r>
              <a:rPr lang="vi-VN" sz="3200" b="1">
                <a:solidFill>
                  <a:srgbClr val="002060"/>
                </a:solidFill>
                <a:latin typeface="Times New Roman" pitchFamily="18" charset="0"/>
                <a:cs typeface="Times New Roman" pitchFamily="18" charset="0"/>
              </a:rPr>
              <a:t> để thảo luận và sắm vai.</a:t>
            </a:r>
            <a:endParaRPr lang="en-US" sz="3200" b="1">
              <a:solidFill>
                <a:srgbClr val="C00000"/>
              </a:solidFill>
              <a:latin typeface="Times New Roman" pitchFamily="18" charset="0"/>
              <a:cs typeface="Times New Roman" pitchFamily="18" charset="0"/>
            </a:endParaRPr>
          </a:p>
        </p:txBody>
      </p:sp>
      <p:pic>
        <p:nvPicPr>
          <p:cNvPr id="15" name="Picture 2" descr="http://thquangtrung.hoankiem.edu.vn/upload/29321/fck/files/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1921" y="4069070"/>
            <a:ext cx="2816056" cy="222434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7444" y="1264432"/>
            <a:ext cx="2820533" cy="2118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12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inVertical)">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NỘI DUNG 1 - HOẠT ĐỘNG 2</a:t>
            </a:r>
            <a:endParaRPr lang="en-US" sz="2600" b="1" dirty="0">
              <a:solidFill>
                <a:srgbClr val="0000CC"/>
              </a:solidFill>
              <a:latin typeface="Times New Roman" pitchFamily="18" charset="0"/>
              <a:cs typeface="Times New Roman" pitchFamily="18" charset="0"/>
            </a:endParaRPr>
          </a:p>
        </p:txBody>
      </p:sp>
      <p:sp>
        <p:nvSpPr>
          <p:cNvPr id="4" name="Rounded Rectangle 3"/>
          <p:cNvSpPr/>
          <p:nvPr/>
        </p:nvSpPr>
        <p:spPr>
          <a:xfrm>
            <a:off x="732648" y="1531584"/>
            <a:ext cx="3271346" cy="4607961"/>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5" name="TextBox 4"/>
          <p:cNvSpPr txBox="1"/>
          <p:nvPr/>
        </p:nvSpPr>
        <p:spPr>
          <a:xfrm>
            <a:off x="759727" y="2542902"/>
            <a:ext cx="3157183" cy="2585323"/>
          </a:xfrm>
          <a:prstGeom prst="rect">
            <a:avLst/>
          </a:prstGeom>
          <a:noFill/>
        </p:spPr>
        <p:txBody>
          <a:bodyPr wrap="square" rtlCol="0">
            <a:spAutoFit/>
          </a:bodyPr>
          <a:lstStyle/>
          <a:p>
            <a:pPr lvl="0" algn="ctr"/>
            <a:r>
              <a:rPr lang="vi-VN" sz="2700" b="1">
                <a:solidFill>
                  <a:srgbClr val="002060"/>
                </a:solidFill>
                <a:latin typeface="+mj-lt"/>
              </a:rPr>
              <a:t>Cúc bị ốm nên phải nghỉ học 1 tuần. Khi quay lại lớp học, Cúc thấy sức học của mình yếu hẳn đi</a:t>
            </a:r>
            <a:endParaRPr lang="vi-VN" sz="2700" b="1" i="1" dirty="0">
              <a:solidFill>
                <a:srgbClr val="002060"/>
              </a:solidFill>
              <a:latin typeface="+mj-lt"/>
              <a:ea typeface="Nixie One"/>
              <a:cs typeface="Times New Roman" pitchFamily="18" charset="0"/>
              <a:sym typeface="Nixie One"/>
            </a:endParaRPr>
          </a:p>
        </p:txBody>
      </p:sp>
      <p:sp>
        <p:nvSpPr>
          <p:cNvPr id="7" name="Rounded Rectangle 6"/>
          <p:cNvSpPr/>
          <p:nvPr/>
        </p:nvSpPr>
        <p:spPr>
          <a:xfrm>
            <a:off x="8594856" y="1473528"/>
            <a:ext cx="3271346" cy="4607961"/>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8" name="TextBox 7"/>
          <p:cNvSpPr txBox="1"/>
          <p:nvPr/>
        </p:nvSpPr>
        <p:spPr>
          <a:xfrm>
            <a:off x="8594855" y="2135489"/>
            <a:ext cx="3249297" cy="3416320"/>
          </a:xfrm>
          <a:prstGeom prst="rect">
            <a:avLst/>
          </a:prstGeom>
          <a:noFill/>
        </p:spPr>
        <p:txBody>
          <a:bodyPr wrap="square" rtlCol="0">
            <a:spAutoFit/>
          </a:bodyPr>
          <a:lstStyle/>
          <a:p>
            <a:pPr lvl="0" algn="ctr"/>
            <a:r>
              <a:rPr lang="vi-VN" sz="2700" b="1">
                <a:solidFill>
                  <a:srgbClr val="002060"/>
                </a:solidFill>
                <a:latin typeface="+mj-lt"/>
              </a:rPr>
              <a:t>Mai được phân công mang lọ hoa để trang trí lớp học trong buổi sơ kết thi đua. Nhưng đúng buổi sáng hôm đó, Mai lại bị sốt, không thể đến lớp được.</a:t>
            </a:r>
            <a:endParaRPr lang="vi-VN" sz="2700" b="1" i="1" dirty="0">
              <a:solidFill>
                <a:srgbClr val="002060"/>
              </a:solidFill>
              <a:latin typeface="+mj-lt"/>
              <a:ea typeface="Nixie One"/>
              <a:cs typeface="Times New Roman" pitchFamily="18" charset="0"/>
              <a:sym typeface="Nixie One"/>
            </a:endParaRPr>
          </a:p>
        </p:txBody>
      </p:sp>
      <p:sp>
        <p:nvSpPr>
          <p:cNvPr id="9" name="Rounded Rectangle 8"/>
          <p:cNvSpPr/>
          <p:nvPr/>
        </p:nvSpPr>
        <p:spPr>
          <a:xfrm>
            <a:off x="988154" y="1346935"/>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cs typeface="Times New Roman" pitchFamily="18" charset="0"/>
              </a:rPr>
              <a:t>Tình huống 1</a:t>
            </a:r>
          </a:p>
        </p:txBody>
      </p:sp>
      <p:sp>
        <p:nvSpPr>
          <p:cNvPr id="10" name="Rounded Rectangle 9"/>
          <p:cNvSpPr/>
          <p:nvPr/>
        </p:nvSpPr>
        <p:spPr>
          <a:xfrm>
            <a:off x="8678068" y="1365489"/>
            <a:ext cx="3122140" cy="614314"/>
          </a:xfrm>
          <a:prstGeom prst="roundRect">
            <a:avLst>
              <a:gd name="adj" fmla="val 30702"/>
            </a:avLst>
          </a:prstGeom>
          <a:solidFill>
            <a:schemeClr val="accent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cs typeface="Times New Roman" pitchFamily="18" charset="0"/>
              </a:rPr>
              <a:t>Tình huống 3</a:t>
            </a:r>
          </a:p>
        </p:txBody>
      </p:sp>
      <p:sp>
        <p:nvSpPr>
          <p:cNvPr id="17" name="Rounded Rectangle 16"/>
          <p:cNvSpPr/>
          <p:nvPr/>
        </p:nvSpPr>
        <p:spPr>
          <a:xfrm>
            <a:off x="4668743" y="1502883"/>
            <a:ext cx="3271346" cy="4607961"/>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8" name="TextBox 17"/>
          <p:cNvSpPr txBox="1"/>
          <p:nvPr/>
        </p:nvSpPr>
        <p:spPr>
          <a:xfrm>
            <a:off x="4737441" y="2193872"/>
            <a:ext cx="3101050" cy="3416320"/>
          </a:xfrm>
          <a:prstGeom prst="rect">
            <a:avLst/>
          </a:prstGeom>
          <a:noFill/>
        </p:spPr>
        <p:txBody>
          <a:bodyPr wrap="square" rtlCol="0">
            <a:spAutoFit/>
          </a:bodyPr>
          <a:lstStyle/>
          <a:p>
            <a:pPr lvl="0" algn="ctr"/>
            <a:r>
              <a:rPr lang="vi-VN" sz="2700" b="1">
                <a:solidFill>
                  <a:srgbClr val="002060"/>
                </a:solidFill>
                <a:latin typeface="+mj-lt"/>
              </a:rPr>
              <a:t>Nam và Huy ở gần nhà nhau. Hôm trước, Nam được biết Huy chơi đá bóng, bị ngã và đau chân nên không thể tự đạp xe đến trường được.</a:t>
            </a:r>
            <a:endParaRPr lang="vi-VN" sz="2700" b="1" i="1" dirty="0">
              <a:solidFill>
                <a:srgbClr val="002060"/>
              </a:solidFill>
              <a:latin typeface="+mj-lt"/>
              <a:ea typeface="Nixie One"/>
              <a:cs typeface="Times New Roman" pitchFamily="18" charset="0"/>
              <a:sym typeface="Nixie One"/>
            </a:endParaRPr>
          </a:p>
        </p:txBody>
      </p:sp>
      <p:sp>
        <p:nvSpPr>
          <p:cNvPr id="19" name="Rounded Rectangle 18"/>
          <p:cNvSpPr/>
          <p:nvPr/>
        </p:nvSpPr>
        <p:spPr>
          <a:xfrm>
            <a:off x="4751955" y="1394844"/>
            <a:ext cx="3122140" cy="584959"/>
          </a:xfrm>
          <a:prstGeom prst="roundRect">
            <a:avLst>
              <a:gd name="adj" fmla="val 30702"/>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cs typeface="Times New Roman" pitchFamily="18" charset="0"/>
              </a:rPr>
              <a:t>Tình huống 2</a:t>
            </a:r>
          </a:p>
        </p:txBody>
      </p:sp>
    </p:spTree>
    <p:extLst>
      <p:ext uri="{BB962C8B-B14F-4D97-AF65-F5344CB8AC3E}">
        <p14:creationId xmlns:p14="http://schemas.microsoft.com/office/powerpoint/2010/main" val="25957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p:bldP spid="9" grpId="0" animBg="1"/>
      <p:bldP spid="10" grpId="0" animBg="1"/>
      <p:bldP spid="17" grpId="0" animBg="1"/>
      <p:bldP spid="18" grpId="0"/>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NỘI DUNG 1 - HOẠT ĐỘNG 2</a:t>
            </a:r>
            <a:endParaRPr lang="en-US" sz="2600" b="1" dirty="0">
              <a:solidFill>
                <a:srgbClr val="0000CC"/>
              </a:solidFill>
              <a:latin typeface="Times New Roman" pitchFamily="18" charset="0"/>
              <a:cs typeface="Times New Roman" pitchFamily="18" charset="0"/>
            </a:endParaRPr>
          </a:p>
        </p:txBody>
      </p:sp>
      <p:sp>
        <p:nvSpPr>
          <p:cNvPr id="3" name="Rounded Rectangle 2"/>
          <p:cNvSpPr/>
          <p:nvPr/>
        </p:nvSpPr>
        <p:spPr>
          <a:xfrm>
            <a:off x="1308371" y="889140"/>
            <a:ext cx="10203541" cy="632868"/>
          </a:xfrm>
          <a:prstGeom prst="roundRect">
            <a:avLst>
              <a:gd name="adj" fmla="val 30702"/>
            </a:avLst>
          </a:prstGeom>
          <a:no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C00000"/>
                </a:solidFill>
                <a:latin typeface="Times New Roman" pitchFamily="18" charset="0"/>
                <a:cs typeface="Times New Roman" pitchFamily="18" charset="0"/>
              </a:rPr>
              <a:t>Gợi ý nội dung kịch bản tình huống</a:t>
            </a:r>
            <a:endParaRPr lang="en-US" sz="3600" b="1">
              <a:solidFill>
                <a:srgbClr val="C00000"/>
              </a:solidFill>
              <a:latin typeface="Times New Roman" pitchFamily="18" charset="0"/>
              <a:cs typeface="Times New Roman" pitchFamily="18" charset="0"/>
            </a:endParaRPr>
          </a:p>
        </p:txBody>
      </p:sp>
      <p:sp>
        <p:nvSpPr>
          <p:cNvPr id="7" name="Text Box 8"/>
          <p:cNvSpPr txBox="1">
            <a:spLocks noChangeArrowheads="1"/>
          </p:cNvSpPr>
          <p:nvPr/>
        </p:nvSpPr>
        <p:spPr bwMode="black">
          <a:xfrm>
            <a:off x="814894" y="2048273"/>
            <a:ext cx="10203540" cy="452428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91407" tIns="45704" rIns="91407"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en-US" sz="3200">
              <a:solidFill>
                <a:srgbClr val="002060"/>
              </a:solidFill>
              <a:latin typeface="Times New Roman" pitchFamily="18" charset="0"/>
              <a:cs typeface="Times New Roman" pitchFamily="18" charset="0"/>
            </a:endParaRPr>
          </a:p>
          <a:p>
            <a:pPr algn="just"/>
            <a:r>
              <a:rPr lang="vi-VN" sz="3200">
                <a:solidFill>
                  <a:srgbClr val="002060"/>
                </a:solidFill>
                <a:latin typeface="Times New Roman" pitchFamily="18" charset="0"/>
                <a:cs typeface="Times New Roman" pitchFamily="18" charset="0"/>
              </a:rPr>
              <a:t>Trống đánh báo hiệu giờ tan lớp. Thấy Cúc buồn buồn, Lan là bạn thân ngồi cùng bàn với Cúc bèn hỏi:</a:t>
            </a:r>
          </a:p>
          <a:p>
            <a:pPr algn="just"/>
            <a:r>
              <a:rPr lang="vi-VN" sz="3200">
                <a:solidFill>
                  <a:srgbClr val="002060"/>
                </a:solidFill>
                <a:latin typeface="Times New Roman" pitchFamily="18" charset="0"/>
                <a:cs typeface="Times New Roman" pitchFamily="18" charset="0"/>
              </a:rPr>
              <a:t>- Cậu vẫn chưa khỏe hẳn sao?</a:t>
            </a:r>
          </a:p>
          <a:p>
            <a:pPr algn="just"/>
            <a:r>
              <a:rPr lang="vi-VN" sz="3200">
                <a:solidFill>
                  <a:srgbClr val="002060"/>
                </a:solidFill>
                <a:latin typeface="Times New Roman" pitchFamily="18" charset="0"/>
                <a:cs typeface="Times New Roman" pitchFamily="18" charset="0"/>
              </a:rPr>
              <a:t>- Tớ thấy có một số bài học tớ không hiểu gì cả, sức học yếu hẳn đi. Tớ nghĩ là tớ cần phải lên kế hoạch và sắp xếp thời gian ôn tập ngay những kiến thức bị thiếu trong thời gian ốm. Cậu cho tớ mượn vở và giúp tớ ôn tập với nhé!</a:t>
            </a:r>
          </a:p>
          <a:p>
            <a:pPr algn="just"/>
            <a:r>
              <a:rPr lang="vi-VN" sz="3200">
                <a:solidFill>
                  <a:srgbClr val="002060"/>
                </a:solidFill>
                <a:latin typeface="Times New Roman" pitchFamily="18" charset="0"/>
                <a:cs typeface="Times New Roman" pitchFamily="18" charset="0"/>
              </a:rPr>
              <a:t>Lan cười: “Nhất trí ngay, bạn của tôi!”.</a:t>
            </a:r>
          </a:p>
        </p:txBody>
      </p:sp>
      <p:sp>
        <p:nvSpPr>
          <p:cNvPr id="6" name="Rounded Rectangle 5"/>
          <p:cNvSpPr/>
          <p:nvPr/>
        </p:nvSpPr>
        <p:spPr>
          <a:xfrm>
            <a:off x="845525" y="1818923"/>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cs typeface="Times New Roman" pitchFamily="18" charset="0"/>
              </a:rPr>
              <a:t>Tình huống 1</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7067" y="1028700"/>
            <a:ext cx="20478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682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NỘI DUNG 1 - HOẠT ĐỘNG 2</a:t>
            </a:r>
            <a:endParaRPr lang="en-US" sz="2600" b="1" dirty="0">
              <a:solidFill>
                <a:srgbClr val="0000CC"/>
              </a:solidFill>
              <a:latin typeface="Times New Roman" pitchFamily="18" charset="0"/>
              <a:cs typeface="Times New Roman" pitchFamily="18" charset="0"/>
            </a:endParaRPr>
          </a:p>
        </p:txBody>
      </p:sp>
      <p:sp>
        <p:nvSpPr>
          <p:cNvPr id="3" name="Rounded Rectangle 2"/>
          <p:cNvSpPr/>
          <p:nvPr/>
        </p:nvSpPr>
        <p:spPr>
          <a:xfrm>
            <a:off x="1308371" y="889140"/>
            <a:ext cx="10203541" cy="632868"/>
          </a:xfrm>
          <a:prstGeom prst="roundRect">
            <a:avLst>
              <a:gd name="adj" fmla="val 30702"/>
            </a:avLst>
          </a:prstGeom>
          <a:no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C00000"/>
                </a:solidFill>
                <a:latin typeface="Times New Roman" pitchFamily="18" charset="0"/>
                <a:cs typeface="Times New Roman" pitchFamily="18" charset="0"/>
              </a:rPr>
              <a:t>Gợi ý nội dung kịch bản tình huống</a:t>
            </a:r>
            <a:endParaRPr lang="en-US" sz="3600" b="1">
              <a:solidFill>
                <a:srgbClr val="C00000"/>
              </a:solidFill>
              <a:latin typeface="Times New Roman" pitchFamily="18" charset="0"/>
              <a:cs typeface="Times New Roman" pitchFamily="18" charset="0"/>
            </a:endParaRPr>
          </a:p>
        </p:txBody>
      </p:sp>
      <p:sp>
        <p:nvSpPr>
          <p:cNvPr id="7" name="Text Box 8"/>
          <p:cNvSpPr txBox="1">
            <a:spLocks noChangeArrowheads="1"/>
          </p:cNvSpPr>
          <p:nvPr/>
        </p:nvSpPr>
        <p:spPr bwMode="black">
          <a:xfrm>
            <a:off x="814894" y="1903133"/>
            <a:ext cx="8852794" cy="4862837"/>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91407" tIns="45704" rIns="91407"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en-US" sz="3100">
              <a:solidFill>
                <a:srgbClr val="002060"/>
              </a:solidFill>
              <a:latin typeface="Times New Roman" pitchFamily="18" charset="0"/>
              <a:cs typeface="Times New Roman" pitchFamily="18" charset="0"/>
            </a:endParaRPr>
          </a:p>
          <a:p>
            <a:pPr algn="just"/>
            <a:r>
              <a:rPr lang="vi-VN" sz="3100">
                <a:solidFill>
                  <a:srgbClr val="002060"/>
                </a:solidFill>
                <a:latin typeface="Times New Roman" pitchFamily="18" charset="0"/>
                <a:cs typeface="Times New Roman" pitchFamily="18" charset="0"/>
              </a:rPr>
              <a:t>Nam đang chuẩn bị đi học, mẹ hỏi:</a:t>
            </a:r>
          </a:p>
          <a:p>
            <a:pPr algn="just"/>
            <a:r>
              <a:rPr lang="vi-VN" sz="3100">
                <a:solidFill>
                  <a:srgbClr val="002060"/>
                </a:solidFill>
                <a:latin typeface="Times New Roman" pitchFamily="18" charset="0"/>
                <a:cs typeface="Times New Roman" pitchFamily="18" charset="0"/>
              </a:rPr>
              <a:t>- Hôm nay trực nhật hay sao con đi sớm hơn mọi ngày?</a:t>
            </a:r>
          </a:p>
          <a:p>
            <a:pPr algn="just"/>
            <a:r>
              <a:rPr lang="vi-VN" sz="3100">
                <a:solidFill>
                  <a:srgbClr val="002060"/>
                </a:solidFill>
                <a:latin typeface="Times New Roman" pitchFamily="18" charset="0"/>
                <a:cs typeface="Times New Roman" pitchFamily="18" charset="0"/>
              </a:rPr>
              <a:t>Nam lễ phép đáp:</a:t>
            </a:r>
          </a:p>
          <a:p>
            <a:pPr algn="just"/>
            <a:r>
              <a:rPr lang="vi-VN" sz="3100">
                <a:solidFill>
                  <a:srgbClr val="002060"/>
                </a:solidFill>
                <a:latin typeface="Times New Roman" pitchFamily="18" charset="0"/>
                <a:cs typeface="Times New Roman" pitchFamily="18" charset="0"/>
              </a:rPr>
              <a:t>- Dạ không ạ! Bạn Huy đá bóng bị đau chân nên con sẽ đi sớm chút qua nhà Huy chở Huy tới trường.</a:t>
            </a:r>
          </a:p>
          <a:p>
            <a:pPr algn="just"/>
            <a:r>
              <a:rPr lang="vi-VN" sz="3100">
                <a:solidFill>
                  <a:srgbClr val="002060"/>
                </a:solidFill>
                <a:latin typeface="Times New Roman" pitchFamily="18" charset="0"/>
                <a:cs typeface="Times New Roman" pitchFamily="18" charset="0"/>
              </a:rPr>
              <a:t>Mẹ cười khen Nam:</a:t>
            </a:r>
          </a:p>
          <a:p>
            <a:pPr algn="just"/>
            <a:r>
              <a:rPr lang="vi-VN" sz="3100">
                <a:solidFill>
                  <a:srgbClr val="002060"/>
                </a:solidFill>
                <a:latin typeface="Times New Roman" pitchFamily="18" charset="0"/>
                <a:cs typeface="Times New Roman" pitchFamily="18" charset="0"/>
              </a:rPr>
              <a:t>- Con trai mẹ đã lớn rồi, biết suy nghĩ và có trách nhiệm với những người xung quanh rồi đấy!</a:t>
            </a:r>
          </a:p>
        </p:txBody>
      </p:sp>
      <p:sp>
        <p:nvSpPr>
          <p:cNvPr id="8" name="Rounded Rectangle 7"/>
          <p:cNvSpPr/>
          <p:nvPr/>
        </p:nvSpPr>
        <p:spPr>
          <a:xfrm>
            <a:off x="785866" y="1654632"/>
            <a:ext cx="3122140" cy="584959"/>
          </a:xfrm>
          <a:prstGeom prst="roundRect">
            <a:avLst>
              <a:gd name="adj" fmla="val 30702"/>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cs typeface="Times New Roman" pitchFamily="18" charset="0"/>
              </a:rPr>
              <a:t>Tình huống 2</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688" y="1555518"/>
            <a:ext cx="2307091" cy="3247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29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702017" y="1515906"/>
            <a:ext cx="8616781" cy="258532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NỘI DUNG 1</a:t>
            </a:r>
          </a:p>
          <a:p>
            <a:pPr algn="ctr"/>
            <a:endParaRPr lang="en-US" sz="5400" b="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a:p>
            <a:pPr algn="ctr"/>
            <a:r>
              <a:rPr lang="en-US" sz="5400" b="1" cap="none" spc="0">
                <a:ln w="11430"/>
                <a:solidFill>
                  <a:srgbClr val="1F0ABC"/>
                </a:solidFill>
                <a:effectLst>
                  <a:outerShdw blurRad="50800" dist="39000" dir="5460000" algn="tl">
                    <a:srgbClr val="000000">
                      <a:alpha val="38000"/>
                    </a:srgbClr>
                  </a:outerShdw>
                </a:effectLst>
                <a:latin typeface="Times New Roman" pitchFamily="18" charset="0"/>
                <a:cs typeface="Times New Roman" pitchFamily="18" charset="0"/>
              </a:rPr>
              <a:t>SỐNG CÓ TRÁCH NHIỆM</a:t>
            </a:r>
          </a:p>
        </p:txBody>
      </p:sp>
    </p:spTree>
    <p:extLst>
      <p:ext uri="{BB962C8B-B14F-4D97-AF65-F5344CB8AC3E}">
        <p14:creationId xmlns:p14="http://schemas.microsoft.com/office/powerpoint/2010/main" val="42059965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NỘI DUNG 1 - HOẠT ĐỘNG 2</a:t>
            </a:r>
            <a:endParaRPr lang="en-US" sz="2600" b="1" dirty="0">
              <a:solidFill>
                <a:srgbClr val="0000CC"/>
              </a:solidFill>
              <a:latin typeface="Times New Roman" pitchFamily="18" charset="0"/>
              <a:cs typeface="Times New Roman" pitchFamily="18" charset="0"/>
            </a:endParaRPr>
          </a:p>
        </p:txBody>
      </p:sp>
      <p:sp>
        <p:nvSpPr>
          <p:cNvPr id="3" name="Rounded Rectangle 2"/>
          <p:cNvSpPr/>
          <p:nvPr/>
        </p:nvSpPr>
        <p:spPr>
          <a:xfrm>
            <a:off x="1308371" y="889140"/>
            <a:ext cx="10203541" cy="632868"/>
          </a:xfrm>
          <a:prstGeom prst="roundRect">
            <a:avLst>
              <a:gd name="adj" fmla="val 30702"/>
            </a:avLst>
          </a:prstGeom>
          <a:no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C00000"/>
                </a:solidFill>
                <a:latin typeface="Times New Roman" pitchFamily="18" charset="0"/>
                <a:cs typeface="Times New Roman" pitchFamily="18" charset="0"/>
              </a:rPr>
              <a:t>Gợi ý nội dung kịch bản tình huống</a:t>
            </a:r>
            <a:endParaRPr lang="en-US" sz="3600" b="1">
              <a:solidFill>
                <a:srgbClr val="C00000"/>
              </a:solidFill>
              <a:latin typeface="Times New Roman" pitchFamily="18" charset="0"/>
              <a:cs typeface="Times New Roman" pitchFamily="18" charset="0"/>
            </a:endParaRPr>
          </a:p>
        </p:txBody>
      </p:sp>
      <p:sp>
        <p:nvSpPr>
          <p:cNvPr id="7" name="Text Box 8"/>
          <p:cNvSpPr txBox="1">
            <a:spLocks noChangeArrowheads="1"/>
          </p:cNvSpPr>
          <p:nvPr/>
        </p:nvSpPr>
        <p:spPr bwMode="black">
          <a:xfrm>
            <a:off x="858436" y="2418732"/>
            <a:ext cx="7893678" cy="343167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91407" tIns="45704" rIns="91407"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endParaRPr lang="en-US" sz="3100">
              <a:solidFill>
                <a:srgbClr val="002060"/>
              </a:solidFill>
              <a:latin typeface="Times New Roman" pitchFamily="18" charset="0"/>
              <a:cs typeface="Times New Roman" pitchFamily="18" charset="0"/>
            </a:endParaRPr>
          </a:p>
          <a:p>
            <a:pPr algn="just"/>
            <a:r>
              <a:rPr lang="vi-VN" sz="3100">
                <a:solidFill>
                  <a:srgbClr val="002060"/>
                </a:solidFill>
                <a:latin typeface="Times New Roman" pitchFamily="18" charset="0"/>
                <a:cs typeface="Times New Roman" pitchFamily="18" charset="0"/>
              </a:rPr>
              <a:t>Mai nói với bố:</a:t>
            </a:r>
          </a:p>
          <a:p>
            <a:pPr algn="just"/>
            <a:r>
              <a:rPr lang="vi-VN" sz="3100">
                <a:solidFill>
                  <a:srgbClr val="002060"/>
                </a:solidFill>
                <a:latin typeface="Times New Roman" pitchFamily="18" charset="0"/>
                <a:cs typeface="Times New Roman" pitchFamily="18" charset="0"/>
              </a:rPr>
              <a:t>- Bố ơi! Hôm nay con bị sốt không đi sơ kết được. Bố đi làm ngang qua trường của con, bố giúp con mang lọ hoa đến trường để các bạn trang trí lớp nhé!</a:t>
            </a:r>
          </a:p>
          <a:p>
            <a:pPr algn="just"/>
            <a:r>
              <a:rPr lang="vi-VN" sz="3100">
                <a:solidFill>
                  <a:srgbClr val="002060"/>
                </a:solidFill>
                <a:latin typeface="Times New Roman" pitchFamily="18" charset="0"/>
                <a:cs typeface="Times New Roman" pitchFamily="18" charset="0"/>
              </a:rPr>
              <a:t>Bố đồng ý với Mai.</a:t>
            </a:r>
          </a:p>
        </p:txBody>
      </p:sp>
      <p:sp>
        <p:nvSpPr>
          <p:cNvPr id="9" name="Rounded Rectangle 8"/>
          <p:cNvSpPr/>
          <p:nvPr/>
        </p:nvSpPr>
        <p:spPr>
          <a:xfrm>
            <a:off x="858436" y="1951921"/>
            <a:ext cx="3122140" cy="614314"/>
          </a:xfrm>
          <a:prstGeom prst="roundRect">
            <a:avLst>
              <a:gd name="adj" fmla="val 30702"/>
            </a:avLst>
          </a:prstGeom>
          <a:solidFill>
            <a:schemeClr val="accent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itchFamily="18" charset="0"/>
                <a:cs typeface="Times New Roman" pitchFamily="18" charset="0"/>
              </a:rPr>
              <a:t>Tình huống 3</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6083" y="1726083"/>
            <a:ext cx="2438400"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21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l="-16000" t="34000" r="-11000" b="-6000"/>
          </a:stretch>
        </a:blipFill>
        <a:effectLst/>
      </p:bgPr>
    </p:bg>
    <p:spTree>
      <p:nvGrpSpPr>
        <p:cNvPr id="1" name=""/>
        <p:cNvGrpSpPr/>
        <p:nvPr/>
      </p:nvGrpSpPr>
      <p:grpSpPr>
        <a:xfrm>
          <a:off x="0" y="0"/>
          <a:ext cx="0" cy="0"/>
          <a:chOff x="0" y="0"/>
          <a:chExt cx="0" cy="0"/>
        </a:xfrm>
      </p:grpSpPr>
      <p:sp>
        <p:nvSpPr>
          <p:cNvPr id="6" name="TextBox 5"/>
          <p:cNvSpPr txBox="1"/>
          <p:nvPr/>
        </p:nvSpPr>
        <p:spPr>
          <a:xfrm>
            <a:off x="2743199" y="618791"/>
            <a:ext cx="7170057" cy="1631216"/>
          </a:xfrm>
          <a:prstGeom prst="rect">
            <a:avLst/>
          </a:prstGeom>
          <a:noFill/>
        </p:spPr>
        <p:txBody>
          <a:bodyPr wrap="square" rtlCol="0">
            <a:spAutoFit/>
          </a:bodyPr>
          <a:lstStyle/>
          <a:p>
            <a:pPr algn="ctr"/>
            <a:r>
              <a:rPr lang="en-US" sz="50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HOẠT ĐỘNG 3</a:t>
            </a:r>
          </a:p>
          <a:p>
            <a:pPr algn="ctr"/>
            <a:r>
              <a:rPr lang="vi-VN" sz="5000" b="1">
                <a:solidFill>
                  <a:srgbClr val="1F0ABC"/>
                </a:solidFill>
                <a:latin typeface="Times New Roman" pitchFamily="18" charset="0"/>
                <a:cs typeface="Times New Roman" pitchFamily="18" charset="0"/>
              </a:rPr>
              <a:t>Thực hiện cam kết đề ra</a:t>
            </a:r>
            <a:endParaRPr lang="en-US" sz="5000" b="1">
              <a:ln w="10541" cmpd="sng">
                <a:solidFill>
                  <a:schemeClr val="accent1">
                    <a:shade val="88000"/>
                    <a:satMod val="110000"/>
                  </a:schemeClr>
                </a:solidFill>
                <a:prstDash val="solid"/>
              </a:ln>
              <a:solidFill>
                <a:srgbClr val="1F0ABC"/>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2280049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NỘI DUNG 1 - HOẠT ĐỘNG 3</a:t>
            </a:r>
            <a:endParaRPr lang="en-US" sz="2600" b="1" dirty="0">
              <a:solidFill>
                <a:srgbClr val="0000CC"/>
              </a:solidFill>
              <a:latin typeface="Times New Roman" pitchFamily="18" charset="0"/>
              <a:cs typeface="Times New Roman" pitchFamily="18" charset="0"/>
            </a:endParaRPr>
          </a:p>
        </p:txBody>
      </p:sp>
      <p:sp>
        <p:nvSpPr>
          <p:cNvPr id="6" name="Rounded Rectangle 5"/>
          <p:cNvSpPr/>
          <p:nvPr/>
        </p:nvSpPr>
        <p:spPr>
          <a:xfrm>
            <a:off x="780176" y="1596571"/>
            <a:ext cx="3254797" cy="1683373"/>
          </a:xfrm>
          <a:prstGeom prst="roundRect">
            <a:avLst>
              <a:gd name="adj" fmla="val 30702"/>
            </a:avLst>
          </a:prstGeom>
          <a:solidFill>
            <a:srgbClr val="00B0F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Hoạt động</a:t>
            </a:r>
          </a:p>
          <a:p>
            <a:pPr algn="ctr"/>
            <a:r>
              <a:rPr lang="en-US" sz="3600" b="1">
                <a:latin typeface="Times New Roman" pitchFamily="18" charset="0"/>
                <a:cs typeface="Times New Roman" pitchFamily="18" charset="0"/>
              </a:rPr>
              <a:t>cá nhân</a:t>
            </a:r>
          </a:p>
        </p:txBody>
      </p:sp>
      <p:sp>
        <p:nvSpPr>
          <p:cNvPr id="7" name="Rounded Rectangle 6"/>
          <p:cNvSpPr/>
          <p:nvPr/>
        </p:nvSpPr>
        <p:spPr>
          <a:xfrm>
            <a:off x="4612285" y="1509301"/>
            <a:ext cx="7173812" cy="2191841"/>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8" name="TextBox 7"/>
          <p:cNvSpPr txBox="1"/>
          <p:nvPr/>
        </p:nvSpPr>
        <p:spPr>
          <a:xfrm>
            <a:off x="4694898" y="1645904"/>
            <a:ext cx="7066642" cy="1877437"/>
          </a:xfrm>
          <a:prstGeom prst="rect">
            <a:avLst/>
          </a:prstGeom>
          <a:noFill/>
        </p:spPr>
        <p:txBody>
          <a:bodyPr wrap="square" rtlCol="0">
            <a:spAutoFit/>
          </a:bodyPr>
          <a:lstStyle/>
          <a:p>
            <a:pPr lvl="0" algn="ctr"/>
            <a:r>
              <a:rPr lang="vi-VN" sz="2900" b="1" i="1">
                <a:solidFill>
                  <a:srgbClr val="002060"/>
                </a:solidFill>
                <a:latin typeface="Times New Roman" pitchFamily="18" charset="0"/>
                <a:cs typeface="Times New Roman" pitchFamily="18" charset="0"/>
              </a:rPr>
              <a:t>Dựa vào gợi ý SGK trang 24, em hãy lập cho mình một bản kế hoạch cam kết thực hiện một việc nào đó của cá nhân, thể hiện là người sống có trách nhiệm</a:t>
            </a:r>
            <a:endParaRPr lang="vi-VN" sz="2900" b="1" i="1" dirty="0">
              <a:solidFill>
                <a:srgbClr val="002060"/>
              </a:solidFill>
              <a:latin typeface="Times New Roman" pitchFamily="18" charset="0"/>
              <a:ea typeface="Nixie One"/>
              <a:cs typeface="Times New Roman" pitchFamily="18" charset="0"/>
              <a:sym typeface="Nixie One"/>
            </a:endParaRPr>
          </a:p>
        </p:txBody>
      </p:sp>
      <p:sp>
        <p:nvSpPr>
          <p:cNvPr id="9" name="Rounded Rectangle 8"/>
          <p:cNvSpPr/>
          <p:nvPr/>
        </p:nvSpPr>
        <p:spPr>
          <a:xfrm>
            <a:off x="6957854" y="1008033"/>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Nhiệm vụ 1</a:t>
            </a:r>
          </a:p>
        </p:txBody>
      </p:sp>
      <p:sp>
        <p:nvSpPr>
          <p:cNvPr id="10" name="Rounded Rectangle 9"/>
          <p:cNvSpPr/>
          <p:nvPr/>
        </p:nvSpPr>
        <p:spPr>
          <a:xfrm>
            <a:off x="4587728" y="4593580"/>
            <a:ext cx="7173812" cy="181311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2" name="TextBox 11"/>
          <p:cNvSpPr txBox="1"/>
          <p:nvPr/>
        </p:nvSpPr>
        <p:spPr>
          <a:xfrm>
            <a:off x="4670341" y="4947892"/>
            <a:ext cx="6887505" cy="984885"/>
          </a:xfrm>
          <a:prstGeom prst="rect">
            <a:avLst/>
          </a:prstGeom>
          <a:noFill/>
        </p:spPr>
        <p:txBody>
          <a:bodyPr wrap="square" rtlCol="0">
            <a:spAutoFit/>
          </a:bodyPr>
          <a:lstStyle/>
          <a:p>
            <a:pPr lvl="0" algn="ctr"/>
            <a:r>
              <a:rPr lang="vi-VN" sz="2900" b="1" i="1">
                <a:solidFill>
                  <a:srgbClr val="002060"/>
                </a:solidFill>
                <a:latin typeface="Times New Roman" pitchFamily="18" charset="0"/>
                <a:cs typeface="Times New Roman" pitchFamily="18" charset="0"/>
              </a:rPr>
              <a:t>Hãy chia sẻ kế hoạch thực hiện cam kết đã lập ra</a:t>
            </a:r>
            <a:r>
              <a:rPr lang="en-US" sz="2900" b="1" i="1">
                <a:solidFill>
                  <a:srgbClr val="002060"/>
                </a:solidFill>
                <a:latin typeface="Times New Roman" pitchFamily="18" charset="0"/>
                <a:cs typeface="Times New Roman" pitchFamily="18" charset="0"/>
              </a:rPr>
              <a:t>.</a:t>
            </a:r>
            <a:endParaRPr lang="vi-VN" sz="2900" b="1" i="1" dirty="0">
              <a:solidFill>
                <a:srgbClr val="002060"/>
              </a:solidFill>
              <a:latin typeface="Times New Roman" pitchFamily="18" charset="0"/>
              <a:ea typeface="Nixie One"/>
              <a:cs typeface="Times New Roman" pitchFamily="18" charset="0"/>
              <a:sym typeface="Nixie One"/>
            </a:endParaRPr>
          </a:p>
        </p:txBody>
      </p:sp>
      <p:sp>
        <p:nvSpPr>
          <p:cNvPr id="15" name="Rounded Rectangle 14"/>
          <p:cNvSpPr/>
          <p:nvPr/>
        </p:nvSpPr>
        <p:spPr>
          <a:xfrm>
            <a:off x="6933297" y="4092311"/>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Nhiệm vụ 2</a:t>
            </a:r>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176" y="3402139"/>
            <a:ext cx="2887802" cy="323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452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animBg="1"/>
      <p:bldP spid="12" grpId="0"/>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NỘI DUNG 1 - HOẠT ĐỘNG 3</a:t>
            </a:r>
            <a:endParaRPr lang="en-US" sz="2600" b="1" dirty="0">
              <a:solidFill>
                <a:srgbClr val="0000CC"/>
              </a:solidFill>
              <a:latin typeface="Times New Roman" pitchFamily="18" charset="0"/>
              <a:cs typeface="Times New Roman" pitchFamily="18" charset="0"/>
            </a:endParaRP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921" y="1324466"/>
            <a:ext cx="8603289" cy="5279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unded Rectangle 12"/>
          <p:cNvSpPr/>
          <p:nvPr/>
        </p:nvSpPr>
        <p:spPr>
          <a:xfrm>
            <a:off x="528025" y="1008033"/>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Gợi ý</a:t>
            </a:r>
          </a:p>
        </p:txBody>
      </p:sp>
    </p:spTree>
    <p:extLst>
      <p:ext uri="{BB962C8B-B14F-4D97-AF65-F5344CB8AC3E}">
        <p14:creationId xmlns:p14="http://schemas.microsoft.com/office/powerpoint/2010/main" val="426422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6000" b="-11000"/>
          </a:stretch>
        </a:blipFill>
        <a:effectLst/>
      </p:bgPr>
    </p:bg>
    <p:spTree>
      <p:nvGrpSpPr>
        <p:cNvPr id="1" name=""/>
        <p:cNvGrpSpPr/>
        <p:nvPr/>
      </p:nvGrpSpPr>
      <p:grpSpPr>
        <a:xfrm>
          <a:off x="0" y="0"/>
          <a:ext cx="0" cy="0"/>
          <a:chOff x="0" y="0"/>
          <a:chExt cx="0" cy="0"/>
        </a:xfrm>
      </p:grpSpPr>
      <p:sp>
        <p:nvSpPr>
          <p:cNvPr id="6" name="TextBox 5"/>
          <p:cNvSpPr txBox="1"/>
          <p:nvPr/>
        </p:nvSpPr>
        <p:spPr>
          <a:xfrm>
            <a:off x="2409370" y="125306"/>
            <a:ext cx="7576458" cy="1631216"/>
          </a:xfrm>
          <a:prstGeom prst="rect">
            <a:avLst/>
          </a:prstGeom>
          <a:noFill/>
        </p:spPr>
        <p:txBody>
          <a:bodyPr wrap="square" rtlCol="0">
            <a:spAutoFit/>
          </a:bodyPr>
          <a:lstStyle/>
          <a:p>
            <a:pPr algn="ctr"/>
            <a:r>
              <a:rPr lang="en-US" sz="5000" b="1">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rPr>
              <a:t>HOẠT ĐỘNG 4</a:t>
            </a:r>
          </a:p>
          <a:p>
            <a:pPr algn="ctr"/>
            <a:r>
              <a:rPr lang="vi-VN" sz="5000" b="1">
                <a:solidFill>
                  <a:srgbClr val="1F0ABC"/>
                </a:solidFill>
                <a:latin typeface="Times New Roman" pitchFamily="18" charset="0"/>
                <a:cs typeface="Times New Roman" pitchFamily="18" charset="0"/>
              </a:rPr>
              <a:t>Thực hiện kế hoạch đã lập</a:t>
            </a:r>
            <a:endParaRPr lang="en-US" sz="5000" b="1">
              <a:ln w="10541" cmpd="sng">
                <a:solidFill>
                  <a:schemeClr val="accent1">
                    <a:shade val="88000"/>
                    <a:satMod val="110000"/>
                  </a:schemeClr>
                </a:solidFill>
                <a:prstDash val="solid"/>
              </a:ln>
              <a:solidFill>
                <a:srgbClr val="1F0ABC"/>
              </a:solidFill>
              <a:latin typeface="Times New Roman" pitchFamily="18" charset="0"/>
              <a:ea typeface="Tahoma" pitchFamily="34" charset="0"/>
              <a:cs typeface="Times New Roman" pitchFamily="18" charset="0"/>
            </a:endParaRPr>
          </a:p>
        </p:txBody>
      </p:sp>
      <p:sp>
        <p:nvSpPr>
          <p:cNvPr id="3" name="TextBox 2"/>
          <p:cNvSpPr txBox="1"/>
          <p:nvPr/>
        </p:nvSpPr>
        <p:spPr>
          <a:xfrm>
            <a:off x="1872344" y="2299049"/>
            <a:ext cx="8737599" cy="3416320"/>
          </a:xfrm>
          <a:prstGeom prst="rect">
            <a:avLst/>
          </a:prstGeom>
          <a:noFill/>
        </p:spPr>
        <p:txBody>
          <a:bodyPr wrap="square" rtlCol="0">
            <a:spAutoFit/>
          </a:bodyPr>
          <a:lstStyle/>
          <a:p>
            <a:pPr marL="457200" lvl="0" indent="-457200">
              <a:buFont typeface="Wingdings" pitchFamily="2" charset="2"/>
              <a:buChar char="Ø"/>
            </a:pPr>
            <a:r>
              <a:rPr lang="vi-VN" sz="3600" i="1">
                <a:solidFill>
                  <a:schemeClr val="bg1"/>
                </a:solidFill>
                <a:latin typeface="Times New Roman" pitchFamily="18" charset="0"/>
                <a:cs typeface="Times New Roman" pitchFamily="18" charset="0"/>
              </a:rPr>
              <a:t>Em hãy thực hiện cam kết theo kế hoạch đã lập để thể hiện trách nhiệm của bản thân trong các hoạt động</a:t>
            </a:r>
            <a:endParaRPr lang="en-US" sz="3600" i="1">
              <a:solidFill>
                <a:schemeClr val="bg1"/>
              </a:solidFill>
              <a:latin typeface="Times New Roman" pitchFamily="18" charset="0"/>
              <a:cs typeface="Times New Roman" pitchFamily="18" charset="0"/>
            </a:endParaRPr>
          </a:p>
          <a:p>
            <a:pPr lvl="0"/>
            <a:endParaRPr lang="en-US" sz="3600" i="1">
              <a:solidFill>
                <a:schemeClr val="bg1"/>
              </a:solidFill>
              <a:latin typeface="Times New Roman" pitchFamily="18" charset="0"/>
              <a:cs typeface="Times New Roman" pitchFamily="18" charset="0"/>
            </a:endParaRPr>
          </a:p>
          <a:p>
            <a:pPr marL="457200" lvl="0" indent="-457200">
              <a:buFont typeface="Wingdings" pitchFamily="2" charset="2"/>
              <a:buChar char="Ø"/>
            </a:pPr>
            <a:r>
              <a:rPr lang="vi-VN" sz="3600" i="1">
                <a:solidFill>
                  <a:schemeClr val="bg1"/>
                </a:solidFill>
                <a:latin typeface="Times New Roman" pitchFamily="18" charset="0"/>
                <a:ea typeface="Nixie One"/>
                <a:cs typeface="Times New Roman" pitchFamily="18" charset="0"/>
                <a:sym typeface="Nixie One"/>
              </a:rPr>
              <a:t>Ghi lại kết quả thực hiện cam kết để chia sẻ trong tiết Sinh hoạt lớp tiếp theo</a:t>
            </a:r>
            <a:r>
              <a:rPr lang="en-US" sz="3600" i="1">
                <a:solidFill>
                  <a:schemeClr val="bg1"/>
                </a:solidFill>
                <a:latin typeface="Times New Roman" pitchFamily="18" charset="0"/>
                <a:ea typeface="Nixie One"/>
                <a:cs typeface="Times New Roman" pitchFamily="18" charset="0"/>
                <a:sym typeface="Nixie One"/>
              </a:rPr>
              <a:t>.</a:t>
            </a:r>
            <a:endParaRPr lang="vi-VN" sz="3600" i="1" dirty="0">
              <a:solidFill>
                <a:schemeClr val="bg1"/>
              </a:solidFill>
              <a:latin typeface="Times New Roman" pitchFamily="18" charset="0"/>
              <a:ea typeface="Nixie One"/>
              <a:cs typeface="Times New Roman" pitchFamily="18" charset="0"/>
              <a:sym typeface="Nixie One"/>
            </a:endParaRPr>
          </a:p>
        </p:txBody>
      </p:sp>
    </p:spTree>
    <p:extLst>
      <p:ext uri="{BB962C8B-B14F-4D97-AF65-F5344CB8AC3E}">
        <p14:creationId xmlns:p14="http://schemas.microsoft.com/office/powerpoint/2010/main" val="4153643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r="-8000" b="-10000"/>
          </a:stretch>
        </a:blipFill>
        <a:effectLst/>
      </p:bgPr>
    </p:bg>
    <p:spTree>
      <p:nvGrpSpPr>
        <p:cNvPr id="1" name=""/>
        <p:cNvGrpSpPr/>
        <p:nvPr/>
      </p:nvGrpSpPr>
      <p:grpSpPr>
        <a:xfrm>
          <a:off x="0" y="0"/>
          <a:ext cx="0" cy="0"/>
          <a:chOff x="0" y="0"/>
          <a:chExt cx="0" cy="0"/>
        </a:xfrm>
      </p:grpSpPr>
      <p:sp>
        <p:nvSpPr>
          <p:cNvPr id="4" name="Rectangle 3"/>
          <p:cNvSpPr/>
          <p:nvPr/>
        </p:nvSpPr>
        <p:spPr>
          <a:xfrm>
            <a:off x="3259753" y="485392"/>
            <a:ext cx="6398226" cy="258532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rPr>
              <a:t>NỘI DUNG 2</a:t>
            </a:r>
          </a:p>
          <a:p>
            <a:pPr algn="ctr"/>
            <a:endParaRPr lang="en-US" sz="5400" b="1">
              <a:ln w="11430"/>
              <a:solidFill>
                <a:srgbClr val="FF0000"/>
              </a:solidFill>
              <a:effectLst>
                <a:outerShdw blurRad="50800" dist="39000" dir="5460000" algn="tl">
                  <a:srgbClr val="000000">
                    <a:alpha val="38000"/>
                  </a:srgbClr>
                </a:outerShdw>
              </a:effectLst>
              <a:latin typeface="Times New Roman" pitchFamily="18" charset="0"/>
              <a:cs typeface="Times New Roman" pitchFamily="18" charset="0"/>
            </a:endParaRPr>
          </a:p>
          <a:p>
            <a:pPr algn="ctr"/>
            <a:r>
              <a:rPr lang="en-US" sz="5400" b="1" cap="none" spc="0">
                <a:ln w="11430"/>
                <a:solidFill>
                  <a:srgbClr val="1F0ABC"/>
                </a:solidFill>
                <a:effectLst>
                  <a:outerShdw blurRad="50800" dist="39000" dir="5460000" algn="tl">
                    <a:srgbClr val="000000">
                      <a:alpha val="38000"/>
                    </a:srgbClr>
                  </a:outerShdw>
                </a:effectLst>
                <a:latin typeface="Times New Roman" pitchFamily="18" charset="0"/>
                <a:cs typeface="Times New Roman" pitchFamily="18" charset="0"/>
              </a:rPr>
              <a:t>KĨ NĂNG TỪ CHỐI</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7771" y="3280678"/>
            <a:ext cx="3251200" cy="2527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96459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circle(in)">
                                      <p:cBhvr>
                                        <p:cTn id="10"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36000" r="-2000" b="-1000"/>
          </a:stretch>
        </a:blipFill>
        <a:effectLst/>
      </p:bgPr>
    </p:bg>
    <p:spTree>
      <p:nvGrpSpPr>
        <p:cNvPr id="1" name=""/>
        <p:cNvGrpSpPr/>
        <p:nvPr/>
      </p:nvGrpSpPr>
      <p:grpSpPr>
        <a:xfrm>
          <a:off x="0" y="0"/>
          <a:ext cx="0" cy="0"/>
          <a:chOff x="0" y="0"/>
          <a:chExt cx="0" cy="0"/>
        </a:xfrm>
      </p:grpSpPr>
      <p:sp>
        <p:nvSpPr>
          <p:cNvPr id="6" name="Rectangle 5"/>
          <p:cNvSpPr/>
          <p:nvPr/>
        </p:nvSpPr>
        <p:spPr>
          <a:xfrm>
            <a:off x="1467659" y="915279"/>
            <a:ext cx="9253182" cy="3785652"/>
          </a:xfrm>
          <a:prstGeom prst="rect">
            <a:avLst/>
          </a:prstGeom>
          <a:noFill/>
          <a:effectLst>
            <a:softEdge rad="12700"/>
          </a:effectLst>
        </p:spPr>
        <p:txBody>
          <a:bodyPr wrap="square" lIns="91440" tIns="45720" rIns="91440" bIns="45720">
            <a:spAutoFit/>
            <a:scene3d>
              <a:camera prst="isometricOffAxis1Right"/>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2000" b="1" cap="all" spc="0">
                <a:ln w="0"/>
                <a:solidFill>
                  <a:srgbClr val="FF0000"/>
                </a:solidFill>
                <a:effectLst>
                  <a:reflection blurRad="12700" stA="50000" endPos="50000" dist="5000" dir="5400000" sy="-100000" rotWithShape="0"/>
                </a:effectLst>
                <a:latin typeface="Times New Roman" pitchFamily="18" charset="0"/>
                <a:cs typeface="Times New Roman" pitchFamily="18" charset="0"/>
              </a:rPr>
              <a:t>Khởi động</a:t>
            </a:r>
          </a:p>
        </p:txBody>
      </p:sp>
    </p:spTree>
    <p:extLst>
      <p:ext uri="{BB962C8B-B14F-4D97-AF65-F5344CB8AC3E}">
        <p14:creationId xmlns:p14="http://schemas.microsoft.com/office/powerpoint/2010/main" val="2489572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764354" y="21096"/>
            <a:ext cx="7105359" cy="1446136"/>
            <a:chOff x="3596019" y="-415882"/>
            <a:chExt cx="5525909" cy="3856749"/>
          </a:xfrm>
        </p:grpSpPr>
        <p:pic>
          <p:nvPicPr>
            <p:cNvPr id="13" name="Picture 12">
              <a:extLst>
                <a:ext uri="{FF2B5EF4-FFF2-40B4-BE49-F238E27FC236}">
                  <a16:creationId xmlns:a16="http://schemas.microsoft.com/office/drawing/2014/main" id="{A8B2BBF6-248A-4D00-91AF-40C4D5AC32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6019" y="-415882"/>
              <a:ext cx="5525909" cy="2748315"/>
            </a:xfrm>
            <a:prstGeom prst="rect">
              <a:avLst/>
            </a:prstGeom>
          </p:spPr>
        </p:pic>
        <p:sp>
          <p:nvSpPr>
            <p:cNvPr id="14" name="TextBox 13">
              <a:extLst>
                <a:ext uri="{FF2B5EF4-FFF2-40B4-BE49-F238E27FC236}">
                  <a16:creationId xmlns:a16="http://schemas.microsoft.com/office/drawing/2014/main" id="{23E28E47-60F9-423C-B866-1FA8E553999F}"/>
                </a:ext>
              </a:extLst>
            </p:cNvPr>
            <p:cNvSpPr txBox="1"/>
            <p:nvPr/>
          </p:nvSpPr>
          <p:spPr>
            <a:xfrm>
              <a:off x="3996856" y="-88657"/>
              <a:ext cx="4458152" cy="35295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a:solidFill>
                    <a:srgbClr val="FF0000"/>
                  </a:solidFill>
                  <a:latin typeface="Times New Roman" pitchFamily="18" charset="0"/>
                  <a:cs typeface="Times New Roman" pitchFamily="18" charset="0"/>
                </a:rPr>
                <a:t>Tôi đồng ý – Tôi từ chối</a:t>
              </a:r>
              <a:endParaRPr kumimoji="0" lang="x-none"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sp>
        <p:nvSpPr>
          <p:cNvPr id="18" name="Text Box 8"/>
          <p:cNvSpPr txBox="1">
            <a:spLocks noChangeArrowheads="1"/>
          </p:cNvSpPr>
          <p:nvPr/>
        </p:nvSpPr>
        <p:spPr bwMode="black">
          <a:xfrm>
            <a:off x="775434" y="1057842"/>
            <a:ext cx="11300452" cy="5493779"/>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lIns="91407" tIns="45704" rIns="91407"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50000"/>
              </a:lnSpc>
            </a:pPr>
            <a:r>
              <a:rPr lang="en-US" sz="2600" b="1">
                <a:solidFill>
                  <a:srgbClr val="002060"/>
                </a:solidFill>
                <a:latin typeface="Times New Roman" pitchFamily="18" charset="0"/>
                <a:cs typeface="Times New Roman" pitchFamily="18" charset="0"/>
              </a:rPr>
              <a:t>-</a:t>
            </a:r>
            <a:r>
              <a:rPr lang="vi-VN" sz="2600" b="1">
                <a:solidFill>
                  <a:srgbClr val="002060"/>
                </a:solidFill>
                <a:latin typeface="Times New Roman" pitchFamily="18" charset="0"/>
                <a:cs typeface="Times New Roman" pitchFamily="18" charset="0"/>
              </a:rPr>
              <a:t> </a:t>
            </a:r>
            <a:r>
              <a:rPr lang="en-US" sz="2600" b="1">
                <a:solidFill>
                  <a:srgbClr val="002060"/>
                </a:solidFill>
                <a:latin typeface="Times New Roman" pitchFamily="18" charset="0"/>
                <a:cs typeface="Times New Roman" pitchFamily="18" charset="0"/>
              </a:rPr>
              <a:t>Hai </a:t>
            </a:r>
            <a:r>
              <a:rPr lang="vi-VN" sz="2600" b="1">
                <a:solidFill>
                  <a:srgbClr val="002060"/>
                </a:solidFill>
                <a:latin typeface="Times New Roman" pitchFamily="18" charset="0"/>
                <a:cs typeface="Times New Roman" pitchFamily="18" charset="0"/>
              </a:rPr>
              <a:t>nhóm </a:t>
            </a:r>
            <a:r>
              <a:rPr lang="en-US" sz="2600" b="1">
                <a:solidFill>
                  <a:srgbClr val="002060"/>
                </a:solidFill>
                <a:latin typeface="Times New Roman" pitchFamily="18" charset="0"/>
                <a:cs typeface="Times New Roman" pitchFamily="18" charset="0"/>
              </a:rPr>
              <a:t>có</a:t>
            </a:r>
            <a:r>
              <a:rPr lang="vi-VN" sz="2600" b="1">
                <a:solidFill>
                  <a:srgbClr val="002060"/>
                </a:solidFill>
                <a:latin typeface="Times New Roman" pitchFamily="18" charset="0"/>
                <a:cs typeface="Times New Roman" pitchFamily="18" charset="0"/>
              </a:rPr>
              <a:t> tên là “Từ chối” và “Đồng ý”. Mỗi nhóm có 10 thành viên.</a:t>
            </a:r>
          </a:p>
          <a:p>
            <a:pPr>
              <a:lnSpc>
                <a:spcPct val="150000"/>
              </a:lnSpc>
            </a:pPr>
            <a:r>
              <a:rPr lang="en-US" sz="2600" b="1">
                <a:solidFill>
                  <a:srgbClr val="002060"/>
                </a:solidFill>
                <a:latin typeface="Times New Roman" pitchFamily="18" charset="0"/>
                <a:cs typeface="Times New Roman" pitchFamily="18" charset="0"/>
              </a:rPr>
              <a:t>-</a:t>
            </a:r>
            <a:r>
              <a:rPr lang="vi-VN" sz="2600" b="1">
                <a:solidFill>
                  <a:srgbClr val="002060"/>
                </a:solidFill>
                <a:latin typeface="Times New Roman" pitchFamily="18" charset="0"/>
                <a:cs typeface="Times New Roman" pitchFamily="18" charset="0"/>
              </a:rPr>
              <a:t> Hai </a:t>
            </a:r>
            <a:r>
              <a:rPr lang="en-US" sz="2600" b="1">
                <a:solidFill>
                  <a:srgbClr val="002060"/>
                </a:solidFill>
                <a:latin typeface="Times New Roman" pitchFamily="18" charset="0"/>
                <a:cs typeface="Times New Roman" pitchFamily="18" charset="0"/>
              </a:rPr>
              <a:t>nhóm</a:t>
            </a:r>
            <a:r>
              <a:rPr lang="vi-VN" sz="2600" b="1">
                <a:solidFill>
                  <a:srgbClr val="002060"/>
                </a:solidFill>
                <a:latin typeface="Times New Roman" pitchFamily="18" charset="0"/>
                <a:cs typeface="Times New Roman" pitchFamily="18" charset="0"/>
              </a:rPr>
              <a:t> xếp thành hàng dọc trước bảng.</a:t>
            </a:r>
          </a:p>
          <a:p>
            <a:pPr>
              <a:lnSpc>
                <a:spcPct val="150000"/>
              </a:lnSpc>
            </a:pPr>
            <a:r>
              <a:rPr lang="en-US" sz="2600" b="1">
                <a:solidFill>
                  <a:srgbClr val="002060"/>
                </a:solidFill>
                <a:latin typeface="Times New Roman" pitchFamily="18" charset="0"/>
                <a:cs typeface="Times New Roman" pitchFamily="18" charset="0"/>
              </a:rPr>
              <a:t>-</a:t>
            </a:r>
            <a:r>
              <a:rPr lang="vi-VN" sz="2600" b="1">
                <a:solidFill>
                  <a:srgbClr val="002060"/>
                </a:solidFill>
                <a:latin typeface="Times New Roman" pitchFamily="18" charset="0"/>
                <a:cs typeface="Times New Roman" pitchFamily="18" charset="0"/>
              </a:rPr>
              <a:t> Nhóm “Đồng ý” viết lên bảng những hành động mà HS có thể đồng ý khi được đề nghị. Nhóm “Từ chối” viết lên bảng những hành động mà HS nên từ chối khi được đề nghị. </a:t>
            </a:r>
          </a:p>
          <a:p>
            <a:pPr>
              <a:lnSpc>
                <a:spcPct val="150000"/>
              </a:lnSpc>
            </a:pPr>
            <a:r>
              <a:rPr lang="en-US" sz="2600" b="1">
                <a:solidFill>
                  <a:srgbClr val="002060"/>
                </a:solidFill>
                <a:latin typeface="Times New Roman" pitchFamily="18" charset="0"/>
                <a:cs typeface="Times New Roman" pitchFamily="18" charset="0"/>
              </a:rPr>
              <a:t>-</a:t>
            </a:r>
            <a:r>
              <a:rPr lang="vi-VN" sz="2600" b="1">
                <a:solidFill>
                  <a:srgbClr val="002060"/>
                </a:solidFill>
                <a:latin typeface="Times New Roman" pitchFamily="18" charset="0"/>
                <a:cs typeface="Times New Roman" pitchFamily="18" charset="0"/>
              </a:rPr>
              <a:t> Các thành viên trong nhóm lần lượt chạy lên bảng viết, viết xong chạy về hàng, đập tay với người tiếp theo thì người tiếp theo mới được chạy lên viết. </a:t>
            </a:r>
          </a:p>
          <a:p>
            <a:pPr>
              <a:lnSpc>
                <a:spcPct val="150000"/>
              </a:lnSpc>
            </a:pPr>
            <a:r>
              <a:rPr lang="en-US" sz="2600" b="1">
                <a:solidFill>
                  <a:srgbClr val="002060"/>
                </a:solidFill>
                <a:latin typeface="Times New Roman" pitchFamily="18" charset="0"/>
                <a:cs typeface="Times New Roman" pitchFamily="18" charset="0"/>
              </a:rPr>
              <a:t>-</a:t>
            </a:r>
            <a:r>
              <a:rPr lang="vi-VN" sz="2600" b="1">
                <a:solidFill>
                  <a:srgbClr val="002060"/>
                </a:solidFill>
                <a:latin typeface="Times New Roman" pitchFamily="18" charset="0"/>
                <a:cs typeface="Times New Roman" pitchFamily="18" charset="0"/>
              </a:rPr>
              <a:t> Thời gian chơi: 3 phút. Sau thời gian quy định, đội nào viết được đúng và nhiều hành động hơn sẽ thắng cuộc.</a:t>
            </a:r>
          </a:p>
        </p:txBody>
      </p:sp>
    </p:spTree>
    <p:extLst>
      <p:ext uri="{BB962C8B-B14F-4D97-AF65-F5344CB8AC3E}">
        <p14:creationId xmlns:p14="http://schemas.microsoft.com/office/powerpoint/2010/main" val="87693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barn(inVertical)">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barn(inVertical)">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barn(inVertical)">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barn(inVertical)">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xEl>
                                              <p:pRg st="4" end="4"/>
                                            </p:txEl>
                                          </p:spTgt>
                                        </p:tgtEl>
                                        <p:attrNameLst>
                                          <p:attrName>style.visibility</p:attrName>
                                        </p:attrNameLst>
                                      </p:cBhvr>
                                      <p:to>
                                        <p:strVal val="visible"/>
                                      </p:to>
                                    </p:set>
                                    <p:animEffect transition="in" filter="barn(inVertical)">
                                      <p:cBhvr>
                                        <p:cTn id="32"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232227" y="346411"/>
            <a:ext cx="7024916" cy="2400657"/>
          </a:xfrm>
          <a:prstGeom prst="rect">
            <a:avLst/>
          </a:prstGeom>
          <a:noFill/>
        </p:spPr>
        <p:txBody>
          <a:bodyPr wrap="square" rtlCol="0">
            <a:spAutoFit/>
          </a:bodyPr>
          <a:lstStyle/>
          <a:p>
            <a:pPr algn="ctr"/>
            <a:r>
              <a:rPr lang="en-US" sz="5000" b="1">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rPr>
              <a:t>HOẠT ĐỘNG 1</a:t>
            </a:r>
          </a:p>
          <a:p>
            <a:pPr algn="ctr"/>
            <a:r>
              <a:rPr lang="vi-VN" sz="5000" b="1">
                <a:solidFill>
                  <a:srgbClr val="1F0ABC"/>
                </a:solidFill>
                <a:latin typeface="Times New Roman" pitchFamily="18" charset="0"/>
                <a:cs typeface="Times New Roman" pitchFamily="18" charset="0"/>
              </a:rPr>
              <a:t>Tìm hiểu về các tình huống cần từ chối</a:t>
            </a:r>
            <a:endParaRPr lang="en-US" sz="5000" b="1">
              <a:ln w="10541" cmpd="sng">
                <a:solidFill>
                  <a:schemeClr val="accent1">
                    <a:shade val="88000"/>
                    <a:satMod val="110000"/>
                  </a:schemeClr>
                </a:solidFill>
                <a:prstDash val="solid"/>
              </a:ln>
              <a:solidFill>
                <a:srgbClr val="1F0ABC"/>
              </a:solidFill>
              <a:latin typeface="Times New Roman" pitchFamily="18" charset="0"/>
              <a:ea typeface="Tahoma" pitchFamily="34" charset="0"/>
              <a:cs typeface="Times New Roman" pitchFamily="18"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9677" y="2946398"/>
            <a:ext cx="4059237" cy="362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3787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grpSp>
        <p:nvGrpSpPr>
          <p:cNvPr id="8" name="组合 36"/>
          <p:cNvGrpSpPr>
            <a:grpSpLocks/>
          </p:cNvGrpSpPr>
          <p:nvPr/>
        </p:nvGrpSpPr>
        <p:grpSpPr bwMode="auto">
          <a:xfrm>
            <a:off x="996405" y="1145254"/>
            <a:ext cx="1408923" cy="4776681"/>
            <a:chOff x="1295400" y="2786058"/>
            <a:chExt cx="1753450" cy="1751017"/>
          </a:xfrm>
        </p:grpSpPr>
        <p:grpSp>
          <p:nvGrpSpPr>
            <p:cNvPr id="9" name="Group 6"/>
            <p:cNvGrpSpPr>
              <a:grpSpLocks/>
            </p:cNvGrpSpPr>
            <p:nvPr/>
          </p:nvGrpSpPr>
          <p:grpSpPr bwMode="auto">
            <a:xfrm>
              <a:off x="1295400" y="2786058"/>
              <a:ext cx="1753450" cy="1751017"/>
              <a:chOff x="1823" y="2371"/>
              <a:chExt cx="1801" cy="1801"/>
            </a:xfrm>
          </p:grpSpPr>
          <p:sp>
            <p:nvSpPr>
              <p:cNvPr id="11"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12"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10" name="Text Box 9"/>
            <p:cNvSpPr txBox="1">
              <a:spLocks noChangeArrowheads="1"/>
            </p:cNvSpPr>
            <p:nvPr/>
          </p:nvSpPr>
          <p:spPr bwMode="auto">
            <a:xfrm>
              <a:off x="1422930" y="3013363"/>
              <a:ext cx="1475415" cy="1199156"/>
            </a:xfrm>
            <a:prstGeom prst="rect">
              <a:avLst/>
            </a:prstGeom>
            <a:noFill/>
            <a:ln w="9525">
              <a:noFill/>
              <a:miter lim="800000"/>
              <a:headEnd/>
              <a:tailEnd/>
            </a:ln>
          </p:spPr>
          <p:txBody>
            <a:bodyPr anchor="ctr"/>
            <a:lstStyle/>
            <a:p>
              <a:pPr algn="ctr"/>
              <a:r>
                <a:rPr lang="en-US" altLang="zh-CN" sz="3500" b="1">
                  <a:solidFill>
                    <a:srgbClr val="FF0000"/>
                  </a:solidFill>
                  <a:latin typeface="Times New Roman" pitchFamily="18" charset="0"/>
                  <a:ea typeface="微软雅黑" pitchFamily="34" charset="-122"/>
                  <a:cs typeface="Times New Roman" pitchFamily="18" charset="0"/>
                </a:rPr>
                <a:t>Chia sẻ </a:t>
              </a:r>
            </a:p>
            <a:p>
              <a:pPr algn="ctr"/>
              <a:r>
                <a:rPr lang="en-US" altLang="zh-CN" sz="3500" b="1">
                  <a:solidFill>
                    <a:srgbClr val="FF0000"/>
                  </a:solidFill>
                  <a:latin typeface="Times New Roman" pitchFamily="18" charset="0"/>
                  <a:ea typeface="微软雅黑" pitchFamily="34" charset="-122"/>
                  <a:cs typeface="Times New Roman" pitchFamily="18" charset="0"/>
                </a:rPr>
                <a:t>cá </a:t>
              </a:r>
            </a:p>
            <a:p>
              <a:pPr algn="ctr"/>
              <a:r>
                <a:rPr lang="en-US" altLang="zh-CN" sz="3500" b="1">
                  <a:solidFill>
                    <a:srgbClr val="FF0000"/>
                  </a:solidFill>
                  <a:latin typeface="Times New Roman" pitchFamily="18" charset="0"/>
                  <a:ea typeface="微软雅黑" pitchFamily="34" charset="-122"/>
                  <a:cs typeface="Times New Roman" pitchFamily="18" charset="0"/>
                </a:rPr>
                <a:t>nhân</a:t>
              </a:r>
              <a:endParaRPr lang="zh-CN" altLang="en-US" sz="3500" b="1" dirty="0">
                <a:solidFill>
                  <a:srgbClr val="FF0000"/>
                </a:solidFill>
                <a:latin typeface="Times New Roman" pitchFamily="18" charset="0"/>
                <a:ea typeface="微软雅黑" pitchFamily="34" charset="-122"/>
                <a:cs typeface="Times New Roman" pitchFamily="18" charset="0"/>
              </a:endParaRPr>
            </a:p>
          </p:txBody>
        </p:sp>
      </p:gr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538639" y="2140856"/>
            <a:ext cx="2599418" cy="3055257"/>
          </a:xfrm>
          <a:prstGeom prst="rect">
            <a:avLst/>
          </a:prstGeom>
        </p:spPr>
      </p:pic>
      <p:sp>
        <p:nvSpPr>
          <p:cNvPr id="14" name="Cloud Callout 15">
            <a:extLst>
              <a:ext uri="{FF2B5EF4-FFF2-40B4-BE49-F238E27FC236}">
                <a16:creationId xmlns:a16="http://schemas.microsoft.com/office/drawing/2014/main" id="{5BE95668-11B8-4B85-A70B-D8E27EE7CA2B}"/>
              </a:ext>
            </a:extLst>
          </p:cNvPr>
          <p:cNvSpPr/>
          <p:nvPr/>
        </p:nvSpPr>
        <p:spPr>
          <a:xfrm rot="21240188">
            <a:off x="6712193" y="1107945"/>
            <a:ext cx="5535576" cy="3969634"/>
          </a:xfrm>
          <a:prstGeom prst="cloudCallout">
            <a:avLst>
              <a:gd name="adj1" fmla="val -78679"/>
              <a:gd name="adj2" fmla="val 3249"/>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endParaRPr kumimoji="0" lang="en-US" sz="3200" b="1" i="1"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sp>
        <p:nvSpPr>
          <p:cNvPr id="15" name="Rectangle 14"/>
          <p:cNvSpPr/>
          <p:nvPr/>
        </p:nvSpPr>
        <p:spPr>
          <a:xfrm rot="20755567">
            <a:off x="7145746" y="1687280"/>
            <a:ext cx="4774811" cy="2862322"/>
          </a:xfrm>
          <a:prstGeom prst="rect">
            <a:avLst/>
          </a:prstGeom>
          <a:solidFill>
            <a:schemeClr val="bg1"/>
          </a:solidFill>
          <a:ln>
            <a:noFill/>
          </a:ln>
        </p:spPr>
        <p:txBody>
          <a:bodyPr wrap="square">
            <a:spAutoFit/>
          </a:bodyPr>
          <a:lstStyle/>
          <a:p>
            <a:pPr algn="ctr"/>
            <a:r>
              <a:rPr lang="vi-VN" sz="3600" b="1" i="1">
                <a:solidFill>
                  <a:srgbClr val="C00000"/>
                </a:solidFill>
                <a:latin typeface="Times New Roman" pitchFamily="18" charset="0"/>
                <a:cs typeface="Times New Roman" pitchFamily="18" charset="0"/>
              </a:rPr>
              <a:t>Hãy chia sẻ </a:t>
            </a:r>
            <a:endParaRPr lang="en-US" sz="3600" b="1" i="1">
              <a:solidFill>
                <a:srgbClr val="C00000"/>
              </a:solidFill>
              <a:latin typeface="Times New Roman" pitchFamily="18" charset="0"/>
              <a:cs typeface="Times New Roman" pitchFamily="18" charset="0"/>
            </a:endParaRPr>
          </a:p>
          <a:p>
            <a:pPr algn="ctr"/>
            <a:r>
              <a:rPr lang="vi-VN" sz="3600" b="1" i="1">
                <a:solidFill>
                  <a:srgbClr val="C00000"/>
                </a:solidFill>
                <a:latin typeface="Times New Roman" pitchFamily="18" charset="0"/>
                <a:cs typeface="Times New Roman" pitchFamily="18" charset="0"/>
              </a:rPr>
              <a:t>với các bạn về một tình huống thực tế mà em đã đưa ra lời nói/hành động từ chối</a:t>
            </a:r>
            <a:endParaRPr lang="en-US" sz="3600" b="1" i="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2478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t="-36000" r="-2000" b="-1000"/>
          </a:stretch>
        </a:blipFill>
        <a:effectLst/>
      </p:bgPr>
    </p:bg>
    <p:spTree>
      <p:nvGrpSpPr>
        <p:cNvPr id="1" name=""/>
        <p:cNvGrpSpPr/>
        <p:nvPr/>
      </p:nvGrpSpPr>
      <p:grpSpPr>
        <a:xfrm>
          <a:off x="0" y="0"/>
          <a:ext cx="0" cy="0"/>
          <a:chOff x="0" y="0"/>
          <a:chExt cx="0" cy="0"/>
        </a:xfrm>
      </p:grpSpPr>
      <p:sp>
        <p:nvSpPr>
          <p:cNvPr id="6" name="Rectangle 5"/>
          <p:cNvSpPr/>
          <p:nvPr/>
        </p:nvSpPr>
        <p:spPr>
          <a:xfrm>
            <a:off x="1467659" y="915279"/>
            <a:ext cx="9253182" cy="3785652"/>
          </a:xfrm>
          <a:prstGeom prst="rect">
            <a:avLst/>
          </a:prstGeom>
          <a:noFill/>
          <a:effectLst>
            <a:softEdge rad="12700"/>
          </a:effectLst>
        </p:spPr>
        <p:txBody>
          <a:bodyPr wrap="square" lIns="91440" tIns="45720" rIns="91440" bIns="45720">
            <a:spAutoFit/>
            <a:scene3d>
              <a:camera prst="isometricOffAxis1Right"/>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2000" b="1" cap="all" spc="0">
                <a:ln w="0"/>
                <a:solidFill>
                  <a:srgbClr val="FF0000"/>
                </a:solidFill>
                <a:effectLst>
                  <a:reflection blurRad="12700" stA="50000" endPos="50000" dist="5000" dir="5400000" sy="-100000" rotWithShape="0"/>
                </a:effectLst>
                <a:latin typeface="Times New Roman" pitchFamily="18" charset="0"/>
                <a:cs typeface="Times New Roman" pitchFamily="18" charset="0"/>
              </a:rPr>
              <a:t>Khởi động</a:t>
            </a:r>
          </a:p>
        </p:txBody>
      </p:sp>
    </p:spTree>
    <p:extLst>
      <p:ext uri="{BB962C8B-B14F-4D97-AF65-F5344CB8AC3E}">
        <p14:creationId xmlns:p14="http://schemas.microsoft.com/office/powerpoint/2010/main" val="2365087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222" y="1293076"/>
            <a:ext cx="5083921" cy="4061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775439" y="1620057"/>
            <a:ext cx="6040436" cy="665439"/>
          </a:xfrm>
          <a:prstGeom prst="rect">
            <a:avLst/>
          </a:prstGeom>
        </p:spPr>
        <p:txBody>
          <a:bodyPr wrap="none">
            <a:spAutoFit/>
          </a:bodyPr>
          <a:lstStyle/>
          <a:p>
            <a:pPr marL="571500" indent="-571500" algn="just">
              <a:lnSpc>
                <a:spcPct val="120000"/>
              </a:lnSpc>
              <a:buFont typeface="Wingdings" pitchFamily="2" charset="2"/>
              <a:buChar char="v"/>
            </a:pPr>
            <a:r>
              <a:rPr lang="en-US" sz="3400" b="1" i="1">
                <a:solidFill>
                  <a:srgbClr val="002060"/>
                </a:solidFill>
                <a:latin typeface="Times New Roman" pitchFamily="18" charset="0"/>
                <a:cs typeface="Times New Roman" pitchFamily="18" charset="0"/>
              </a:rPr>
              <a:t>Tình huống em từ chối là gì?</a:t>
            </a:r>
          </a:p>
        </p:txBody>
      </p:sp>
      <p:sp>
        <p:nvSpPr>
          <p:cNvPr id="6" name="Rectangle 5"/>
          <p:cNvSpPr/>
          <p:nvPr/>
        </p:nvSpPr>
        <p:spPr>
          <a:xfrm>
            <a:off x="5836353" y="2991160"/>
            <a:ext cx="5918608" cy="665439"/>
          </a:xfrm>
          <a:prstGeom prst="rect">
            <a:avLst/>
          </a:prstGeom>
        </p:spPr>
        <p:txBody>
          <a:bodyPr wrap="none">
            <a:spAutoFit/>
          </a:bodyPr>
          <a:lstStyle/>
          <a:p>
            <a:pPr marL="571500" indent="-571500" algn="just">
              <a:lnSpc>
                <a:spcPct val="120000"/>
              </a:lnSpc>
              <a:buFont typeface="Wingdings" pitchFamily="2" charset="2"/>
              <a:buChar char="v"/>
            </a:pPr>
            <a:r>
              <a:rPr lang="pt-BR" sz="3400" b="1" i="1">
                <a:solidFill>
                  <a:srgbClr val="002060"/>
                </a:solidFill>
                <a:latin typeface="Times New Roman" pitchFamily="18" charset="0"/>
                <a:cs typeface="Times New Roman" pitchFamily="18" charset="0"/>
              </a:rPr>
              <a:t>Lý do nào khiến em từ chối?</a:t>
            </a:r>
            <a:endParaRPr lang="en-US" sz="3400" b="1" i="1">
              <a:solidFill>
                <a:srgbClr val="002060"/>
              </a:solidFill>
              <a:latin typeface="Times New Roman" pitchFamily="18" charset="0"/>
              <a:cs typeface="Times New Roman" pitchFamily="18" charset="0"/>
            </a:endParaRPr>
          </a:p>
        </p:txBody>
      </p:sp>
      <p:sp>
        <p:nvSpPr>
          <p:cNvPr id="7" name="Rectangle 6"/>
          <p:cNvSpPr/>
          <p:nvPr/>
        </p:nvSpPr>
        <p:spPr>
          <a:xfrm>
            <a:off x="5763417" y="4342224"/>
            <a:ext cx="5735866" cy="665439"/>
          </a:xfrm>
          <a:prstGeom prst="rect">
            <a:avLst/>
          </a:prstGeom>
        </p:spPr>
        <p:txBody>
          <a:bodyPr wrap="none">
            <a:spAutoFit/>
          </a:bodyPr>
          <a:lstStyle/>
          <a:p>
            <a:pPr marL="571500" indent="-571500" algn="just">
              <a:lnSpc>
                <a:spcPct val="120000"/>
              </a:lnSpc>
              <a:buFont typeface="Wingdings" pitchFamily="2" charset="2"/>
              <a:buChar char="v"/>
            </a:pPr>
            <a:r>
              <a:rPr lang="en-US" sz="3400" b="1" i="1">
                <a:solidFill>
                  <a:srgbClr val="002060"/>
                </a:solidFill>
                <a:latin typeface="Times New Roman" pitchFamily="18" charset="0"/>
                <a:cs typeface="Times New Roman" pitchFamily="18" charset="0"/>
              </a:rPr>
              <a:t>Em từ chối bằng cách nào?</a:t>
            </a:r>
          </a:p>
        </p:txBody>
      </p:sp>
      <p:sp>
        <p:nvSpPr>
          <p:cNvPr id="8"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1</a:t>
            </a:r>
            <a:endParaRPr lang="en-US" sz="2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8819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2</a:t>
            </a:r>
            <a:endParaRPr lang="en-US" sz="2600" b="1" dirty="0">
              <a:solidFill>
                <a:srgbClr val="0000CC"/>
              </a:solidFill>
              <a:latin typeface="Times New Roman" pitchFamily="18" charset="0"/>
              <a:cs typeface="Times New Roman" pitchFamily="18" charset="0"/>
            </a:endParaRPr>
          </a:p>
        </p:txBody>
      </p:sp>
      <p:sp>
        <p:nvSpPr>
          <p:cNvPr id="6" name="Rounded Rectangle 5"/>
          <p:cNvSpPr/>
          <p:nvPr/>
        </p:nvSpPr>
        <p:spPr>
          <a:xfrm>
            <a:off x="4612285" y="1509302"/>
            <a:ext cx="7173812" cy="181311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7" name="TextBox 6"/>
          <p:cNvSpPr txBox="1"/>
          <p:nvPr/>
        </p:nvSpPr>
        <p:spPr>
          <a:xfrm>
            <a:off x="4694898" y="1849100"/>
            <a:ext cx="6887505" cy="984885"/>
          </a:xfrm>
          <a:prstGeom prst="rect">
            <a:avLst/>
          </a:prstGeom>
          <a:noFill/>
        </p:spPr>
        <p:txBody>
          <a:bodyPr wrap="square" rtlCol="0">
            <a:spAutoFit/>
          </a:bodyPr>
          <a:lstStyle/>
          <a:p>
            <a:pPr lvl="0" algn="ctr"/>
            <a:r>
              <a:rPr lang="vi-VN" sz="2900" b="1" i="1">
                <a:solidFill>
                  <a:srgbClr val="002060"/>
                </a:solidFill>
                <a:latin typeface="Times New Roman" pitchFamily="18" charset="0"/>
                <a:cs typeface="Times New Roman" pitchFamily="18" charset="0"/>
              </a:rPr>
              <a:t>Em hãy chia sẻ lý do cần từ chối trong ba tình huống trong SGK trang 25-26</a:t>
            </a:r>
            <a:endParaRPr lang="vi-VN" sz="2900" b="1" i="1" dirty="0">
              <a:solidFill>
                <a:srgbClr val="002060"/>
              </a:solidFill>
              <a:latin typeface="Times New Roman" pitchFamily="18" charset="0"/>
              <a:ea typeface="Nixie One"/>
              <a:cs typeface="Times New Roman" pitchFamily="18" charset="0"/>
              <a:sym typeface="Nixie One"/>
            </a:endParaRPr>
          </a:p>
        </p:txBody>
      </p:sp>
      <p:sp>
        <p:nvSpPr>
          <p:cNvPr id="8" name="Rounded Rectangle 7"/>
          <p:cNvSpPr/>
          <p:nvPr/>
        </p:nvSpPr>
        <p:spPr>
          <a:xfrm>
            <a:off x="6957854" y="1008033"/>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1</a:t>
            </a:r>
          </a:p>
        </p:txBody>
      </p:sp>
      <p:sp>
        <p:nvSpPr>
          <p:cNvPr id="9" name="Rounded Rectangle 8"/>
          <p:cNvSpPr/>
          <p:nvPr/>
        </p:nvSpPr>
        <p:spPr>
          <a:xfrm>
            <a:off x="4587728" y="4172674"/>
            <a:ext cx="7173812" cy="181311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0" name="TextBox 9"/>
          <p:cNvSpPr txBox="1"/>
          <p:nvPr/>
        </p:nvSpPr>
        <p:spPr>
          <a:xfrm>
            <a:off x="4670341" y="4526986"/>
            <a:ext cx="6887505" cy="984885"/>
          </a:xfrm>
          <a:prstGeom prst="rect">
            <a:avLst/>
          </a:prstGeom>
          <a:noFill/>
        </p:spPr>
        <p:txBody>
          <a:bodyPr wrap="square" rtlCol="0">
            <a:spAutoFit/>
          </a:bodyPr>
          <a:lstStyle/>
          <a:p>
            <a:pPr lvl="0" algn="ctr"/>
            <a:r>
              <a:rPr lang="vi-VN" sz="2900" b="1" i="1">
                <a:solidFill>
                  <a:srgbClr val="002060"/>
                </a:solidFill>
                <a:latin typeface="Times New Roman" pitchFamily="18" charset="0"/>
                <a:cs typeface="Times New Roman" pitchFamily="18" charset="0"/>
              </a:rPr>
              <a:t>Theo em, trong những tình huống nào thì chúng ta cần từ chối</a:t>
            </a:r>
            <a:r>
              <a:rPr lang="en-US" sz="2900" b="1" i="1">
                <a:solidFill>
                  <a:srgbClr val="002060"/>
                </a:solidFill>
                <a:latin typeface="Times New Roman" pitchFamily="18" charset="0"/>
                <a:cs typeface="Times New Roman" pitchFamily="18" charset="0"/>
              </a:rPr>
              <a:t>?</a:t>
            </a:r>
            <a:endParaRPr lang="vi-VN" sz="2900" b="1" i="1" dirty="0">
              <a:solidFill>
                <a:srgbClr val="002060"/>
              </a:solidFill>
              <a:latin typeface="Times New Roman" pitchFamily="18" charset="0"/>
              <a:ea typeface="Nixie One"/>
              <a:cs typeface="Times New Roman" pitchFamily="18" charset="0"/>
              <a:sym typeface="Nixie One"/>
            </a:endParaRPr>
          </a:p>
        </p:txBody>
      </p:sp>
      <p:sp>
        <p:nvSpPr>
          <p:cNvPr id="11" name="Rounded Rectangle 10"/>
          <p:cNvSpPr/>
          <p:nvPr/>
        </p:nvSpPr>
        <p:spPr>
          <a:xfrm>
            <a:off x="6933297" y="3671405"/>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2</a:t>
            </a:r>
          </a:p>
        </p:txBody>
      </p:sp>
      <p:pic>
        <p:nvPicPr>
          <p:cNvPr id="12" name="Picture 2" descr="http://thquangtrung.hoankiem.edu.vn/upload/29321/fck/files/5(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451" y="1177590"/>
            <a:ext cx="3033163" cy="21448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742" y="2803430"/>
            <a:ext cx="3595602" cy="3701784"/>
          </a:xfrm>
          <a:prstGeom prst="rect">
            <a:avLst/>
          </a:prstGeom>
        </p:spPr>
      </p:pic>
    </p:spTree>
    <p:extLst>
      <p:ext uri="{BB962C8B-B14F-4D97-AF65-F5344CB8AC3E}">
        <p14:creationId xmlns:p14="http://schemas.microsoft.com/office/powerpoint/2010/main" val="17293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2</a:t>
            </a:r>
            <a:endParaRPr lang="en-US" sz="2600" b="1" dirty="0">
              <a:solidFill>
                <a:srgbClr val="0000CC"/>
              </a:solidFill>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98" y="993772"/>
            <a:ext cx="7498808" cy="4274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8540012" y="1568951"/>
            <a:ext cx="3434765" cy="3235278"/>
            <a:chOff x="8540014" y="2398792"/>
            <a:chExt cx="3434765" cy="2019668"/>
          </a:xfrm>
        </p:grpSpPr>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014" y="2398792"/>
              <a:ext cx="3434765" cy="2019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8071" y="2398792"/>
              <a:ext cx="16593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4335" y="2606379"/>
              <a:ext cx="625757"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4517" y="2398792"/>
              <a:ext cx="625757" cy="35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Rectangle 17"/>
          <p:cNvSpPr/>
          <p:nvPr/>
        </p:nvSpPr>
        <p:spPr>
          <a:xfrm>
            <a:off x="1103086" y="5471886"/>
            <a:ext cx="9154308" cy="1247524"/>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3200" b="1">
                <a:solidFill>
                  <a:srgbClr val="002060"/>
                </a:solidFill>
                <a:latin typeface="Times New Roman" pitchFamily="18" charset="0"/>
                <a:cs typeface="Times New Roman" pitchFamily="18" charset="0"/>
              </a:rPr>
              <a:t>Cần từ chối vì khi không biết bơi mà xuống sông bơi sẽ có thể gặp nguy hiểm</a:t>
            </a:r>
            <a:endParaRPr lang="en-US" sz="3200" b="1">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63016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circle(in)">
                                      <p:cBhvr>
                                        <p:cTn id="7" dur="2000"/>
                                        <p:tgtEl>
                                          <p:spTgt spid="13314"/>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2</a:t>
            </a:r>
            <a:endParaRPr lang="en-US" sz="2600" b="1" dirty="0">
              <a:solidFill>
                <a:srgbClr val="0000CC"/>
              </a:solidFill>
              <a:latin typeface="Times New Roman" pitchFamily="18" charset="0"/>
              <a:cs typeface="Times New Roman" pitchFamily="18" charset="0"/>
            </a:endParaRPr>
          </a:p>
        </p:txBody>
      </p:sp>
      <p:grpSp>
        <p:nvGrpSpPr>
          <p:cNvPr id="2" name="Group 1"/>
          <p:cNvGrpSpPr/>
          <p:nvPr/>
        </p:nvGrpSpPr>
        <p:grpSpPr>
          <a:xfrm>
            <a:off x="8540012" y="1568951"/>
            <a:ext cx="3434765" cy="3235278"/>
            <a:chOff x="8540014" y="2398792"/>
            <a:chExt cx="3434765" cy="2019668"/>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0014" y="2398792"/>
              <a:ext cx="3434765" cy="2019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8071" y="2398792"/>
              <a:ext cx="16593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4335" y="2606379"/>
              <a:ext cx="625757"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4517" y="2398792"/>
              <a:ext cx="625757" cy="35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Rectangle 17"/>
          <p:cNvSpPr/>
          <p:nvPr/>
        </p:nvSpPr>
        <p:spPr>
          <a:xfrm>
            <a:off x="1103086" y="4992914"/>
            <a:ext cx="9154308" cy="172649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3200" b="1">
                <a:solidFill>
                  <a:srgbClr val="002060"/>
                </a:solidFill>
                <a:latin typeface="Times New Roman" pitchFamily="18" charset="0"/>
                <a:cs typeface="Times New Roman" pitchFamily="18" charset="0"/>
              </a:rPr>
              <a:t>Cần từ chối vì khi đi đường chỉ nên đi 1 hàng không nên dàn hàng, vừa đi vừa nói chuyện sẽ gây ảnh hưởng tới an toàn giao thông.</a:t>
            </a:r>
            <a:endParaRPr lang="en-US" sz="3200" b="1">
              <a:solidFill>
                <a:srgbClr val="002060"/>
              </a:solidFill>
              <a:latin typeface="Times New Roman" pitchFamily="18" charset="0"/>
              <a:cs typeface="Times New Roman" pitchFamily="18" charset="0"/>
            </a:endParaRP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166" y="1238250"/>
            <a:ext cx="8076519" cy="356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941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circle(in)">
                                      <p:cBhvr>
                                        <p:cTn id="10" dur="2000"/>
                                        <p:tgtEl>
                                          <p:spTgt spid="1433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2</a:t>
            </a:r>
            <a:endParaRPr lang="en-US" sz="2600" b="1" dirty="0">
              <a:solidFill>
                <a:srgbClr val="0000CC"/>
              </a:solidFill>
              <a:latin typeface="Times New Roman" pitchFamily="18" charset="0"/>
              <a:cs typeface="Times New Roman" pitchFamily="18" charset="0"/>
            </a:endParaRPr>
          </a:p>
        </p:txBody>
      </p:sp>
      <p:grpSp>
        <p:nvGrpSpPr>
          <p:cNvPr id="2" name="Group 1"/>
          <p:cNvGrpSpPr/>
          <p:nvPr/>
        </p:nvGrpSpPr>
        <p:grpSpPr>
          <a:xfrm>
            <a:off x="8540012" y="1568951"/>
            <a:ext cx="3434765" cy="3235278"/>
            <a:chOff x="8540014" y="2398792"/>
            <a:chExt cx="3434765" cy="2019668"/>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0014" y="2398792"/>
              <a:ext cx="3434765" cy="2019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8071" y="2398792"/>
              <a:ext cx="1659325"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4335" y="2606379"/>
              <a:ext cx="625757"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4517" y="2398792"/>
              <a:ext cx="625757" cy="35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Rectangle 17"/>
          <p:cNvSpPr/>
          <p:nvPr/>
        </p:nvSpPr>
        <p:spPr>
          <a:xfrm>
            <a:off x="1103086" y="4992914"/>
            <a:ext cx="9154308" cy="172649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3200" b="1">
                <a:solidFill>
                  <a:srgbClr val="002060"/>
                </a:solidFill>
                <a:latin typeface="Times New Roman" pitchFamily="18" charset="0"/>
                <a:cs typeface="Times New Roman" pitchFamily="18" charset="0"/>
              </a:rPr>
              <a:t>Cần từ chối vì đá bóng không phải là sở thích và khả năng của mình. Em có thể đề xuất chơi cầu lông, nếu bạn đồng ý thì có thể cùng chơi.</a:t>
            </a:r>
            <a:endParaRPr lang="en-US" sz="3200" b="1">
              <a:solidFill>
                <a:srgbClr val="002060"/>
              </a:solidFill>
              <a:latin typeface="Times New Roman" pitchFamily="18" charset="0"/>
              <a:cs typeface="Times New Roman" pitchFamily="18" charset="0"/>
            </a:endParaRP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832" y="968839"/>
            <a:ext cx="7997825" cy="3835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7637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15362"/>
                                        </p:tgtEl>
                                        <p:attrNameLst>
                                          <p:attrName>style.visibility</p:attrName>
                                        </p:attrNameLst>
                                      </p:cBhvr>
                                      <p:to>
                                        <p:strVal val="visible"/>
                                      </p:to>
                                    </p:set>
                                    <p:animEffect transition="in" filter="circle(in)">
                                      <p:cBhvr>
                                        <p:cTn id="10" dur="2000"/>
                                        <p:tgtEl>
                                          <p:spTgt spid="1536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NHIỆM VỤ 2</a:t>
            </a:r>
            <a:endParaRPr lang="en-US" sz="2600" b="1" dirty="0">
              <a:solidFill>
                <a:srgbClr val="0000CC"/>
              </a:solidFill>
              <a:latin typeface="Times New Roman" pitchFamily="18" charset="0"/>
              <a:cs typeface="Times New Roman" pitchFamily="18" charset="0"/>
            </a:endParaRPr>
          </a:p>
        </p:txBody>
      </p:sp>
      <p:pic>
        <p:nvPicPr>
          <p:cNvPr id="10" name="Picture 9">
            <a:extLst>
              <a:ext uri="{FF2B5EF4-FFF2-40B4-BE49-F238E27FC236}">
                <a16:creationId xmlns:a16="http://schemas.microsoft.com/office/drawing/2014/main" id="{A8B2BBF6-248A-4D00-91AF-40C4D5AC32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0243" y="850525"/>
            <a:ext cx="7010401" cy="920218"/>
          </a:xfrm>
          <a:prstGeom prst="rect">
            <a:avLst/>
          </a:prstGeom>
        </p:spPr>
      </p:pic>
      <p:sp>
        <p:nvSpPr>
          <p:cNvPr id="11" name="TextBox 10">
            <a:extLst>
              <a:ext uri="{FF2B5EF4-FFF2-40B4-BE49-F238E27FC236}">
                <a16:creationId xmlns:a16="http://schemas.microsoft.com/office/drawing/2014/main" id="{23E28E47-60F9-423C-B866-1FA8E553999F}"/>
              </a:ext>
            </a:extLst>
          </p:cNvPr>
          <p:cNvSpPr txBox="1"/>
          <p:nvPr/>
        </p:nvSpPr>
        <p:spPr>
          <a:xfrm>
            <a:off x="1909715" y="980150"/>
            <a:ext cx="9368802" cy="615553"/>
          </a:xfrm>
          <a:prstGeom prst="rect">
            <a:avLst/>
          </a:prstGeom>
          <a:noFill/>
        </p:spPr>
        <p:txBody>
          <a:bodyPr wrap="square" rtlCol="0">
            <a:spAutoFit/>
          </a:bodyPr>
          <a:lstStyle/>
          <a:p>
            <a:pPr lvl="0" algn="ctr">
              <a:defRPr/>
            </a:pPr>
            <a:r>
              <a:rPr lang="en-US" sz="3400" b="1">
                <a:solidFill>
                  <a:srgbClr val="FF0000"/>
                </a:solidFill>
                <a:latin typeface="Times New Roman" pitchFamily="18" charset="0"/>
                <a:cs typeface="Times New Roman" pitchFamily="18" charset="0"/>
              </a:rPr>
              <a:t>Những tình huống cần từ chối</a:t>
            </a:r>
            <a:endParaRPr kumimoji="0" lang="x-none" sz="3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grpSp>
        <p:nvGrpSpPr>
          <p:cNvPr id="51" name="Group 50"/>
          <p:cNvGrpSpPr/>
          <p:nvPr/>
        </p:nvGrpSpPr>
        <p:grpSpPr>
          <a:xfrm>
            <a:off x="631355" y="2007761"/>
            <a:ext cx="6952358" cy="1081339"/>
            <a:chOff x="532651" y="1436293"/>
            <a:chExt cx="2817135" cy="3114467"/>
          </a:xfrm>
        </p:grpSpPr>
        <p:sp>
          <p:nvSpPr>
            <p:cNvPr id="52" name="Rectangle 51"/>
            <p:cNvSpPr/>
            <p:nvPr/>
          </p:nvSpPr>
          <p:spPr>
            <a:xfrm>
              <a:off x="532651" y="1436293"/>
              <a:ext cx="2817135" cy="3114467"/>
            </a:xfrm>
            <a:prstGeom prst="rect">
              <a:avLst/>
            </a:prstGeom>
            <a:solidFill>
              <a:srgbClr val="FDDFFC"/>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53" name="Group 52"/>
            <p:cNvGrpSpPr/>
            <p:nvPr/>
          </p:nvGrpSpPr>
          <p:grpSpPr>
            <a:xfrm>
              <a:off x="535353" y="1652317"/>
              <a:ext cx="2786293" cy="2647625"/>
              <a:chOff x="535353" y="1652317"/>
              <a:chExt cx="2786293" cy="2647625"/>
            </a:xfrm>
          </p:grpSpPr>
          <p:sp>
            <p:nvSpPr>
              <p:cNvPr id="54" name="Rectangle 53"/>
              <p:cNvSpPr/>
              <p:nvPr/>
            </p:nvSpPr>
            <p:spPr>
              <a:xfrm>
                <a:off x="552001"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55" name="Rectangle 54"/>
              <p:cNvSpPr/>
              <p:nvPr/>
            </p:nvSpPr>
            <p:spPr>
              <a:xfrm>
                <a:off x="535353" y="1729728"/>
                <a:ext cx="2622290" cy="2127496"/>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sp>
        <p:nvSpPr>
          <p:cNvPr id="56" name="Rectangle 55"/>
          <p:cNvSpPr/>
          <p:nvPr/>
        </p:nvSpPr>
        <p:spPr>
          <a:xfrm>
            <a:off x="758726" y="2284352"/>
            <a:ext cx="6694415" cy="523220"/>
          </a:xfrm>
          <a:prstGeom prst="rect">
            <a:avLst/>
          </a:prstGeom>
        </p:spPr>
        <p:txBody>
          <a:bodyPr wrap="square">
            <a:spAutoFit/>
          </a:bodyPr>
          <a:lstStyle/>
          <a:p>
            <a:pPr algn="ctr"/>
            <a:r>
              <a:rPr lang="en-US" sz="2800" b="1">
                <a:solidFill>
                  <a:srgbClr val="002060"/>
                </a:solidFill>
                <a:latin typeface="Times New Roman" pitchFamily="18" charset="0"/>
                <a:cs typeface="Times New Roman" pitchFamily="18" charset="0"/>
              </a:rPr>
              <a:t>Tình huống nguy hiểm</a:t>
            </a:r>
            <a:endParaRPr lang="vi-VN" sz="2800" b="1">
              <a:solidFill>
                <a:srgbClr val="002060"/>
              </a:solidFill>
              <a:latin typeface="Times New Roman" pitchFamily="18" charset="0"/>
              <a:cs typeface="Times New Roman" pitchFamily="18" charset="0"/>
            </a:endParaRP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9854" y="2007761"/>
            <a:ext cx="11715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7" name="Group 56"/>
          <p:cNvGrpSpPr/>
          <p:nvPr/>
        </p:nvGrpSpPr>
        <p:grpSpPr>
          <a:xfrm>
            <a:off x="5124429" y="3241500"/>
            <a:ext cx="6952358" cy="1081339"/>
            <a:chOff x="532651" y="1436293"/>
            <a:chExt cx="2817135" cy="3114467"/>
          </a:xfrm>
        </p:grpSpPr>
        <p:sp>
          <p:nvSpPr>
            <p:cNvPr id="58" name="Rectangle 57"/>
            <p:cNvSpPr/>
            <p:nvPr/>
          </p:nvSpPr>
          <p:spPr>
            <a:xfrm>
              <a:off x="532651" y="1436293"/>
              <a:ext cx="2817135" cy="3114467"/>
            </a:xfrm>
            <a:prstGeom prst="rect">
              <a:avLst/>
            </a:prstGeom>
            <a:solidFill>
              <a:srgbClr val="FDDFFC"/>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59" name="Group 58"/>
            <p:cNvGrpSpPr/>
            <p:nvPr/>
          </p:nvGrpSpPr>
          <p:grpSpPr>
            <a:xfrm>
              <a:off x="535353" y="1652317"/>
              <a:ext cx="2786293" cy="2647625"/>
              <a:chOff x="535353" y="1652317"/>
              <a:chExt cx="2786293" cy="2647625"/>
            </a:xfrm>
          </p:grpSpPr>
          <p:sp>
            <p:nvSpPr>
              <p:cNvPr id="60" name="Rectangle 59"/>
              <p:cNvSpPr/>
              <p:nvPr/>
            </p:nvSpPr>
            <p:spPr>
              <a:xfrm>
                <a:off x="552001"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61" name="Rectangle 60"/>
              <p:cNvSpPr/>
              <p:nvPr/>
            </p:nvSpPr>
            <p:spPr>
              <a:xfrm>
                <a:off x="535353" y="1729728"/>
                <a:ext cx="2622290" cy="2127496"/>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sp>
        <p:nvSpPr>
          <p:cNvPr id="62" name="Rectangle 61"/>
          <p:cNvSpPr/>
          <p:nvPr/>
        </p:nvSpPr>
        <p:spPr>
          <a:xfrm>
            <a:off x="5251800" y="3518091"/>
            <a:ext cx="6694415" cy="523220"/>
          </a:xfrm>
          <a:prstGeom prst="rect">
            <a:avLst/>
          </a:prstGeom>
        </p:spPr>
        <p:txBody>
          <a:bodyPr wrap="square">
            <a:spAutoFit/>
          </a:bodyPr>
          <a:lstStyle/>
          <a:p>
            <a:pPr algn="ctr"/>
            <a:r>
              <a:rPr lang="vi-VN" sz="2800" b="1">
                <a:solidFill>
                  <a:srgbClr val="002060"/>
                </a:solidFill>
                <a:latin typeface="Times New Roman" pitchFamily="18" charset="0"/>
                <a:cs typeface="Times New Roman" pitchFamily="18" charset="0"/>
              </a:rPr>
              <a:t>Tình huống vượt quá khả năng</a:t>
            </a:r>
          </a:p>
        </p:txBody>
      </p:sp>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5030" y="3241500"/>
            <a:ext cx="1196520" cy="108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3" name="Group 62"/>
          <p:cNvGrpSpPr/>
          <p:nvPr/>
        </p:nvGrpSpPr>
        <p:grpSpPr>
          <a:xfrm>
            <a:off x="602333" y="4453418"/>
            <a:ext cx="9775381" cy="1081339"/>
            <a:chOff x="532651" y="1436293"/>
            <a:chExt cx="2817135" cy="3114467"/>
          </a:xfrm>
        </p:grpSpPr>
        <p:sp>
          <p:nvSpPr>
            <p:cNvPr id="64" name="Rectangle 63"/>
            <p:cNvSpPr/>
            <p:nvPr/>
          </p:nvSpPr>
          <p:spPr>
            <a:xfrm>
              <a:off x="532651" y="1436293"/>
              <a:ext cx="2817135" cy="3114467"/>
            </a:xfrm>
            <a:prstGeom prst="rect">
              <a:avLst/>
            </a:prstGeom>
            <a:solidFill>
              <a:srgbClr val="FDDFFC"/>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65" name="Group 64"/>
            <p:cNvGrpSpPr/>
            <p:nvPr/>
          </p:nvGrpSpPr>
          <p:grpSpPr>
            <a:xfrm>
              <a:off x="535353" y="1652317"/>
              <a:ext cx="2786293" cy="2647625"/>
              <a:chOff x="535353" y="1652317"/>
              <a:chExt cx="2786293" cy="2647625"/>
            </a:xfrm>
          </p:grpSpPr>
          <p:sp>
            <p:nvSpPr>
              <p:cNvPr id="66" name="Rectangle 65"/>
              <p:cNvSpPr/>
              <p:nvPr/>
            </p:nvSpPr>
            <p:spPr>
              <a:xfrm>
                <a:off x="552001"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67" name="Rectangle 66"/>
              <p:cNvSpPr/>
              <p:nvPr/>
            </p:nvSpPr>
            <p:spPr>
              <a:xfrm>
                <a:off x="535353" y="1729728"/>
                <a:ext cx="2622290" cy="2127496"/>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sp>
        <p:nvSpPr>
          <p:cNvPr id="68" name="Rectangle 67"/>
          <p:cNvSpPr/>
          <p:nvPr/>
        </p:nvSpPr>
        <p:spPr>
          <a:xfrm>
            <a:off x="729705" y="4730009"/>
            <a:ext cx="9412700" cy="523220"/>
          </a:xfrm>
          <a:prstGeom prst="rect">
            <a:avLst/>
          </a:prstGeom>
        </p:spPr>
        <p:txBody>
          <a:bodyPr wrap="square">
            <a:spAutoFit/>
          </a:bodyPr>
          <a:lstStyle/>
          <a:p>
            <a:pPr algn="ctr"/>
            <a:r>
              <a:rPr lang="en-US" sz="2800" b="1">
                <a:solidFill>
                  <a:srgbClr val="002060"/>
                </a:solidFill>
                <a:latin typeface="Times New Roman" pitchFamily="18" charset="0"/>
                <a:cs typeface="Times New Roman" pitchFamily="18" charset="0"/>
              </a:rPr>
              <a:t>Tình huống không phù hợp với nhu cầu, sở thích cá nhân</a:t>
            </a:r>
            <a:endParaRPr lang="vi-VN" sz="2800" b="1">
              <a:solidFill>
                <a:srgbClr val="002060"/>
              </a:solidFill>
              <a:latin typeface="Times New Roman" pitchFamily="18" charset="0"/>
              <a:cs typeface="Times New Roman" pitchFamily="18" charset="0"/>
            </a:endParaRPr>
          </a:p>
        </p:txBody>
      </p:sp>
      <p:pic>
        <p:nvPicPr>
          <p:cNvPr id="1638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64661" y="4325082"/>
            <a:ext cx="1152525"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9" name="Group 68"/>
          <p:cNvGrpSpPr/>
          <p:nvPr/>
        </p:nvGrpSpPr>
        <p:grpSpPr>
          <a:xfrm>
            <a:off x="2271443" y="5698436"/>
            <a:ext cx="9775381" cy="1081339"/>
            <a:chOff x="532651" y="1436293"/>
            <a:chExt cx="2817135" cy="3114467"/>
          </a:xfrm>
        </p:grpSpPr>
        <p:sp>
          <p:nvSpPr>
            <p:cNvPr id="70" name="Rectangle 69"/>
            <p:cNvSpPr/>
            <p:nvPr/>
          </p:nvSpPr>
          <p:spPr>
            <a:xfrm>
              <a:off x="532651" y="1436293"/>
              <a:ext cx="2817135" cy="3114467"/>
            </a:xfrm>
            <a:prstGeom prst="rect">
              <a:avLst/>
            </a:prstGeom>
            <a:solidFill>
              <a:srgbClr val="FDDFFC"/>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71" name="Group 70"/>
            <p:cNvGrpSpPr/>
            <p:nvPr/>
          </p:nvGrpSpPr>
          <p:grpSpPr>
            <a:xfrm>
              <a:off x="535353" y="1652317"/>
              <a:ext cx="2786293" cy="2647625"/>
              <a:chOff x="535353" y="1652317"/>
              <a:chExt cx="2786293" cy="2647625"/>
            </a:xfrm>
          </p:grpSpPr>
          <p:sp>
            <p:nvSpPr>
              <p:cNvPr id="72" name="Rectangle 71"/>
              <p:cNvSpPr/>
              <p:nvPr/>
            </p:nvSpPr>
            <p:spPr>
              <a:xfrm>
                <a:off x="552001"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73" name="Rectangle 72"/>
              <p:cNvSpPr/>
              <p:nvPr/>
            </p:nvSpPr>
            <p:spPr>
              <a:xfrm>
                <a:off x="535353" y="1729728"/>
                <a:ext cx="2622290" cy="2127496"/>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sp>
        <p:nvSpPr>
          <p:cNvPr id="74" name="Rectangle 73"/>
          <p:cNvSpPr/>
          <p:nvPr/>
        </p:nvSpPr>
        <p:spPr>
          <a:xfrm>
            <a:off x="2398815" y="5975027"/>
            <a:ext cx="9412700" cy="523220"/>
          </a:xfrm>
          <a:prstGeom prst="rect">
            <a:avLst/>
          </a:prstGeom>
        </p:spPr>
        <p:txBody>
          <a:bodyPr wrap="square">
            <a:spAutoFit/>
          </a:bodyPr>
          <a:lstStyle/>
          <a:p>
            <a:pPr algn="ctr"/>
            <a:r>
              <a:rPr lang="vi-VN" sz="2800" b="1">
                <a:solidFill>
                  <a:srgbClr val="002060"/>
                </a:solidFill>
                <a:latin typeface="Times New Roman" pitchFamily="18" charset="0"/>
                <a:cs typeface="Times New Roman" pitchFamily="18" charset="0"/>
              </a:rPr>
              <a:t>Tình huống vi phạm các nội quy, quy định, pháp luật</a:t>
            </a:r>
          </a:p>
        </p:txBody>
      </p:sp>
      <p:pic>
        <p:nvPicPr>
          <p:cNvPr id="1639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8726" y="5698436"/>
            <a:ext cx="1367518" cy="104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72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circle(in)">
                                      <p:cBhvr>
                                        <p:cTn id="15" dur="2000"/>
                                        <p:tgtEl>
                                          <p:spTgt spid="5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circle(in)">
                                      <p:cBhvr>
                                        <p:cTn id="18" dur="2000"/>
                                        <p:tgtEl>
                                          <p:spTgt spid="56"/>
                                        </p:tgtEl>
                                      </p:cBhvr>
                                    </p:animEffect>
                                  </p:childTnLst>
                                </p:cTn>
                              </p:par>
                              <p:par>
                                <p:cTn id="19" presetID="6" presetClass="entr" presetSubtype="16" fill="hold" nodeType="withEffect">
                                  <p:stCondLst>
                                    <p:cond delay="0"/>
                                  </p:stCondLst>
                                  <p:childTnLst>
                                    <p:set>
                                      <p:cBhvr>
                                        <p:cTn id="20" dur="1" fill="hold">
                                          <p:stCondLst>
                                            <p:cond delay="0"/>
                                          </p:stCondLst>
                                        </p:cTn>
                                        <p:tgtEl>
                                          <p:spTgt spid="16387"/>
                                        </p:tgtEl>
                                        <p:attrNameLst>
                                          <p:attrName>style.visibility</p:attrName>
                                        </p:attrNameLst>
                                      </p:cBhvr>
                                      <p:to>
                                        <p:strVal val="visible"/>
                                      </p:to>
                                    </p:set>
                                    <p:animEffect transition="in" filter="circle(in)">
                                      <p:cBhvr>
                                        <p:cTn id="21" dur="2000"/>
                                        <p:tgtEl>
                                          <p:spTgt spid="1638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circle(in)">
                                      <p:cBhvr>
                                        <p:cTn id="26" dur="2000"/>
                                        <p:tgtEl>
                                          <p:spTgt spid="5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circle(in)">
                                      <p:cBhvr>
                                        <p:cTn id="29" dur="2000"/>
                                        <p:tgtEl>
                                          <p:spTgt spid="62"/>
                                        </p:tgtEl>
                                      </p:cBhvr>
                                    </p:animEffect>
                                  </p:childTnLst>
                                </p:cTn>
                              </p:par>
                              <p:par>
                                <p:cTn id="30" presetID="6" presetClass="entr" presetSubtype="16" fill="hold" nodeType="withEffect">
                                  <p:stCondLst>
                                    <p:cond delay="0"/>
                                  </p:stCondLst>
                                  <p:childTnLst>
                                    <p:set>
                                      <p:cBhvr>
                                        <p:cTn id="31" dur="1" fill="hold">
                                          <p:stCondLst>
                                            <p:cond delay="0"/>
                                          </p:stCondLst>
                                        </p:cTn>
                                        <p:tgtEl>
                                          <p:spTgt spid="16388"/>
                                        </p:tgtEl>
                                        <p:attrNameLst>
                                          <p:attrName>style.visibility</p:attrName>
                                        </p:attrNameLst>
                                      </p:cBhvr>
                                      <p:to>
                                        <p:strVal val="visible"/>
                                      </p:to>
                                    </p:set>
                                    <p:animEffect transition="in" filter="circle(in)">
                                      <p:cBhvr>
                                        <p:cTn id="32" dur="2000"/>
                                        <p:tgtEl>
                                          <p:spTgt spid="1638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circle(in)">
                                      <p:cBhvr>
                                        <p:cTn id="37" dur="2000"/>
                                        <p:tgtEl>
                                          <p:spTgt spid="63"/>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circle(in)">
                                      <p:cBhvr>
                                        <p:cTn id="40" dur="2000"/>
                                        <p:tgtEl>
                                          <p:spTgt spid="68"/>
                                        </p:tgtEl>
                                      </p:cBhvr>
                                    </p:animEffect>
                                  </p:childTnLst>
                                </p:cTn>
                              </p:par>
                              <p:par>
                                <p:cTn id="41" presetID="6" presetClass="entr" presetSubtype="16" fill="hold" nodeType="withEffect">
                                  <p:stCondLst>
                                    <p:cond delay="0"/>
                                  </p:stCondLst>
                                  <p:childTnLst>
                                    <p:set>
                                      <p:cBhvr>
                                        <p:cTn id="42" dur="1" fill="hold">
                                          <p:stCondLst>
                                            <p:cond delay="0"/>
                                          </p:stCondLst>
                                        </p:cTn>
                                        <p:tgtEl>
                                          <p:spTgt spid="16389"/>
                                        </p:tgtEl>
                                        <p:attrNameLst>
                                          <p:attrName>style.visibility</p:attrName>
                                        </p:attrNameLst>
                                      </p:cBhvr>
                                      <p:to>
                                        <p:strVal val="visible"/>
                                      </p:to>
                                    </p:set>
                                    <p:animEffect transition="in" filter="circle(in)">
                                      <p:cBhvr>
                                        <p:cTn id="43" dur="2000"/>
                                        <p:tgtEl>
                                          <p:spTgt spid="16389"/>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circle(in)">
                                      <p:cBhvr>
                                        <p:cTn id="48" dur="2000"/>
                                        <p:tgtEl>
                                          <p:spTgt spid="69"/>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circle(in)">
                                      <p:cBhvr>
                                        <p:cTn id="51" dur="2000"/>
                                        <p:tgtEl>
                                          <p:spTgt spid="74"/>
                                        </p:tgtEl>
                                      </p:cBhvr>
                                    </p:animEffect>
                                  </p:childTnLst>
                                </p:cTn>
                              </p:par>
                              <p:par>
                                <p:cTn id="52" presetID="6" presetClass="entr" presetSubtype="16" fill="hold" nodeType="withEffect">
                                  <p:stCondLst>
                                    <p:cond delay="0"/>
                                  </p:stCondLst>
                                  <p:childTnLst>
                                    <p:set>
                                      <p:cBhvr>
                                        <p:cTn id="53" dur="1" fill="hold">
                                          <p:stCondLst>
                                            <p:cond delay="0"/>
                                          </p:stCondLst>
                                        </p:cTn>
                                        <p:tgtEl>
                                          <p:spTgt spid="16390"/>
                                        </p:tgtEl>
                                        <p:attrNameLst>
                                          <p:attrName>style.visibility</p:attrName>
                                        </p:attrNameLst>
                                      </p:cBhvr>
                                      <p:to>
                                        <p:strVal val="visible"/>
                                      </p:to>
                                    </p:set>
                                    <p:animEffect transition="in" filter="circle(in)">
                                      <p:cBhvr>
                                        <p:cTn id="54" dur="20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6" grpId="0"/>
      <p:bldP spid="62" grpId="0"/>
      <p:bldP spid="68" grpId="0"/>
      <p:bldP spid="7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26000" b="-26000"/>
          </a:stretch>
        </a:blipFill>
        <a:effectLst/>
      </p:bgPr>
    </p:bg>
    <p:spTree>
      <p:nvGrpSpPr>
        <p:cNvPr id="1" name=""/>
        <p:cNvGrpSpPr/>
        <p:nvPr/>
      </p:nvGrpSpPr>
      <p:grpSpPr>
        <a:xfrm>
          <a:off x="0" y="0"/>
          <a:ext cx="0" cy="0"/>
          <a:chOff x="0" y="0"/>
          <a:chExt cx="0" cy="0"/>
        </a:xfrm>
      </p:grpSpPr>
      <p:sp>
        <p:nvSpPr>
          <p:cNvPr id="6" name="TextBox 5"/>
          <p:cNvSpPr txBox="1"/>
          <p:nvPr/>
        </p:nvSpPr>
        <p:spPr>
          <a:xfrm>
            <a:off x="2090054" y="489622"/>
            <a:ext cx="7997374" cy="1631216"/>
          </a:xfrm>
          <a:prstGeom prst="rect">
            <a:avLst/>
          </a:prstGeom>
          <a:noFill/>
        </p:spPr>
        <p:txBody>
          <a:bodyPr wrap="square" rtlCol="0">
            <a:spAutoFit/>
          </a:bodyPr>
          <a:lstStyle/>
          <a:p>
            <a:pPr algn="ctr"/>
            <a:r>
              <a:rPr lang="en-US" sz="5000" b="1">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rPr>
              <a:t>HOẠT ĐỘNG 2</a:t>
            </a:r>
          </a:p>
          <a:p>
            <a:pPr algn="ctr"/>
            <a:r>
              <a:rPr lang="vi-VN" sz="5000" b="1">
                <a:solidFill>
                  <a:srgbClr val="1F0ABC"/>
                </a:solidFill>
                <a:latin typeface="Times New Roman" pitchFamily="18" charset="0"/>
                <a:cs typeface="Times New Roman" pitchFamily="18" charset="0"/>
              </a:rPr>
              <a:t>Tìm hiểu về các </a:t>
            </a:r>
            <a:r>
              <a:rPr lang="en-US" sz="5000" b="1">
                <a:solidFill>
                  <a:srgbClr val="1F0ABC"/>
                </a:solidFill>
                <a:latin typeface="Times New Roman" pitchFamily="18" charset="0"/>
                <a:cs typeface="Times New Roman" pitchFamily="18" charset="0"/>
              </a:rPr>
              <a:t>cách </a:t>
            </a:r>
            <a:r>
              <a:rPr lang="vi-VN" sz="5000" b="1">
                <a:solidFill>
                  <a:srgbClr val="1F0ABC"/>
                </a:solidFill>
                <a:latin typeface="Times New Roman" pitchFamily="18" charset="0"/>
                <a:cs typeface="Times New Roman" pitchFamily="18" charset="0"/>
              </a:rPr>
              <a:t>từ chối</a:t>
            </a:r>
            <a:endParaRPr lang="en-US" sz="5000" b="1">
              <a:ln w="10541" cmpd="sng">
                <a:solidFill>
                  <a:schemeClr val="accent1">
                    <a:shade val="88000"/>
                    <a:satMod val="110000"/>
                  </a:schemeClr>
                </a:solidFill>
                <a:prstDash val="solid"/>
              </a:ln>
              <a:solidFill>
                <a:srgbClr val="1F0ABC"/>
              </a:solidFill>
              <a:latin typeface="Times New Roman" pitchFamily="18" charset="0"/>
              <a:ea typeface="Tahoma" pitchFamily="34" charset="0"/>
              <a:cs typeface="Times New Roman"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191" y="2324038"/>
            <a:ext cx="5813099" cy="3079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63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NỘI DUNG 2 - HOẠT ĐỘNG 2</a:t>
            </a:r>
            <a:endParaRPr lang="en-US" sz="2600" b="1" dirty="0">
              <a:solidFill>
                <a:srgbClr val="0000CC"/>
              </a:solidFill>
              <a:latin typeface="Times New Roman" pitchFamily="18" charset="0"/>
              <a:cs typeface="Times New Roman" pitchFamily="18" charset="0"/>
            </a:endParaRPr>
          </a:p>
        </p:txBody>
      </p:sp>
      <p:grpSp>
        <p:nvGrpSpPr>
          <p:cNvPr id="46" name="Group 45"/>
          <p:cNvGrpSpPr/>
          <p:nvPr/>
        </p:nvGrpSpPr>
        <p:grpSpPr>
          <a:xfrm>
            <a:off x="1429640" y="960240"/>
            <a:ext cx="6952358" cy="1081339"/>
            <a:chOff x="532651" y="1436293"/>
            <a:chExt cx="2817135" cy="3114467"/>
          </a:xfrm>
        </p:grpSpPr>
        <p:sp>
          <p:nvSpPr>
            <p:cNvPr id="47" name="Rectangle 46"/>
            <p:cNvSpPr/>
            <p:nvPr/>
          </p:nvSpPr>
          <p:spPr>
            <a:xfrm>
              <a:off x="532651" y="1436293"/>
              <a:ext cx="2817135" cy="3114467"/>
            </a:xfrm>
            <a:prstGeom prst="rect">
              <a:avLst/>
            </a:prstGeom>
            <a:solidFill>
              <a:srgbClr val="FDDFFC"/>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48" name="Group 47"/>
            <p:cNvGrpSpPr/>
            <p:nvPr/>
          </p:nvGrpSpPr>
          <p:grpSpPr>
            <a:xfrm>
              <a:off x="535353" y="1652317"/>
              <a:ext cx="2786293" cy="2647625"/>
              <a:chOff x="535353" y="1652317"/>
              <a:chExt cx="2786293" cy="2647625"/>
            </a:xfrm>
          </p:grpSpPr>
          <p:sp>
            <p:nvSpPr>
              <p:cNvPr id="49" name="Rectangle 48"/>
              <p:cNvSpPr/>
              <p:nvPr/>
            </p:nvSpPr>
            <p:spPr>
              <a:xfrm>
                <a:off x="552001"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50" name="Rectangle 49"/>
              <p:cNvSpPr/>
              <p:nvPr/>
            </p:nvSpPr>
            <p:spPr>
              <a:xfrm>
                <a:off x="535353" y="1729728"/>
                <a:ext cx="2622290" cy="2127496"/>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sp>
        <p:nvSpPr>
          <p:cNvPr id="51" name="Rectangle 50"/>
          <p:cNvSpPr/>
          <p:nvPr/>
        </p:nvSpPr>
        <p:spPr>
          <a:xfrm>
            <a:off x="1557011" y="1236831"/>
            <a:ext cx="6694415" cy="523220"/>
          </a:xfrm>
          <a:prstGeom prst="rect">
            <a:avLst/>
          </a:prstGeom>
        </p:spPr>
        <p:txBody>
          <a:bodyPr wrap="square">
            <a:spAutoFit/>
          </a:bodyPr>
          <a:lstStyle/>
          <a:p>
            <a:pPr algn="ctr"/>
            <a:r>
              <a:rPr lang="en-US" sz="2800" b="1">
                <a:solidFill>
                  <a:srgbClr val="002060"/>
                </a:solidFill>
                <a:latin typeface="Times New Roman" pitchFamily="18" charset="0"/>
                <a:cs typeface="Times New Roman" pitchFamily="18" charset="0"/>
              </a:rPr>
              <a:t>Tình huống nguy hiểm</a:t>
            </a:r>
            <a:endParaRPr lang="vi-VN" sz="2800" b="1">
              <a:solidFill>
                <a:srgbClr val="002060"/>
              </a:solidFill>
              <a:latin typeface="Times New Roman" pitchFamily="18" charset="0"/>
              <a:cs typeface="Times New Roman" pitchFamily="18" charset="0"/>
            </a:endParaRPr>
          </a:p>
        </p:txBody>
      </p:sp>
      <p:pic>
        <p:nvPicPr>
          <p:cNvPr id="5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98139" y="960240"/>
            <a:ext cx="11715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Rounded Rectangle 55"/>
          <p:cNvSpPr/>
          <p:nvPr/>
        </p:nvSpPr>
        <p:spPr>
          <a:xfrm>
            <a:off x="1222080" y="2610130"/>
            <a:ext cx="4589906" cy="264790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57" name="TextBox 56"/>
          <p:cNvSpPr txBox="1"/>
          <p:nvPr/>
        </p:nvSpPr>
        <p:spPr>
          <a:xfrm>
            <a:off x="1402501" y="3080004"/>
            <a:ext cx="4229063" cy="1708160"/>
          </a:xfrm>
          <a:prstGeom prst="rect">
            <a:avLst/>
          </a:prstGeom>
          <a:noFill/>
        </p:spPr>
        <p:txBody>
          <a:bodyPr wrap="square" rtlCol="0">
            <a:spAutoFit/>
          </a:bodyPr>
          <a:lstStyle/>
          <a:p>
            <a:pPr lvl="0" algn="ctr"/>
            <a:r>
              <a:rPr lang="en-US" sz="3500" b="1">
                <a:solidFill>
                  <a:srgbClr val="C00000"/>
                </a:solidFill>
                <a:latin typeface="Times New Roman" pitchFamily="18" charset="0"/>
                <a:cs typeface="Times New Roman" pitchFamily="18" charset="0"/>
                <a:sym typeface="Nixie One"/>
              </a:rPr>
              <a:t>Từ chối thẳng: Từ chối một cách thẳng thắn, dứt khoát.</a:t>
            </a:r>
          </a:p>
        </p:txBody>
      </p:sp>
      <p:sp>
        <p:nvSpPr>
          <p:cNvPr id="58" name="Rounded Rectangle 57"/>
          <p:cNvSpPr/>
          <p:nvPr/>
        </p:nvSpPr>
        <p:spPr>
          <a:xfrm>
            <a:off x="1793574" y="2288144"/>
            <a:ext cx="3505280"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Cách từ chối</a:t>
            </a:r>
          </a:p>
        </p:txBody>
      </p:sp>
      <p:sp>
        <p:nvSpPr>
          <p:cNvPr id="59" name="Rectangle 58"/>
          <p:cNvSpPr/>
          <p:nvPr/>
        </p:nvSpPr>
        <p:spPr>
          <a:xfrm>
            <a:off x="6257263" y="2671950"/>
            <a:ext cx="5470279" cy="101467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en-US" sz="2700" b="1">
                <a:solidFill>
                  <a:srgbClr val="002060"/>
                </a:solidFill>
                <a:latin typeface="Times New Roman" pitchFamily="18" charset="0"/>
                <a:cs typeface="Times New Roman" pitchFamily="18" charset="0"/>
              </a:rPr>
              <a:t>Không, mình không muốn.</a:t>
            </a:r>
          </a:p>
        </p:txBody>
      </p:sp>
      <p:sp>
        <p:nvSpPr>
          <p:cNvPr id="60" name="Rectangle 59"/>
          <p:cNvSpPr/>
          <p:nvPr/>
        </p:nvSpPr>
        <p:spPr>
          <a:xfrm>
            <a:off x="6257261" y="4137280"/>
            <a:ext cx="5470279" cy="105620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en-US" sz="2700" b="1">
                <a:solidFill>
                  <a:srgbClr val="002060"/>
                </a:solidFill>
                <a:latin typeface="Times New Roman" pitchFamily="18" charset="0"/>
                <a:cs typeface="Times New Roman" pitchFamily="18" charset="0"/>
              </a:rPr>
              <a:t>Mình không thích!</a:t>
            </a:r>
          </a:p>
        </p:txBody>
      </p:sp>
    </p:spTree>
    <p:extLst>
      <p:ext uri="{BB962C8B-B14F-4D97-AF65-F5344CB8AC3E}">
        <p14:creationId xmlns:p14="http://schemas.microsoft.com/office/powerpoint/2010/main" val="259431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circle(in)">
                                      <p:cBhvr>
                                        <p:cTn id="7" dur="2000"/>
                                        <p:tgtEl>
                                          <p:spTgt spid="5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circle(in)">
                                      <p:cBhvr>
                                        <p:cTn id="10" dur="2000"/>
                                        <p:tgtEl>
                                          <p:spTgt spid="5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circle(in)">
                                      <p:cBhvr>
                                        <p:cTn id="13" dur="20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barn(inVertical)">
                                      <p:cBhvr>
                                        <p:cTn id="18" dur="500"/>
                                        <p:tgtEl>
                                          <p:spTgt spid="5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barn(inVertical)">
                                      <p:cBhvr>
                                        <p:cTn id="2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p:bldP spid="58" grpId="0" animBg="1"/>
      <p:bldP spid="59" grpId="0" animBg="1"/>
      <p:bldP spid="6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NỘI DUNG 2 - HOẠT ĐỘNG 2</a:t>
            </a:r>
            <a:endParaRPr lang="en-US" sz="2600" b="1" dirty="0">
              <a:solidFill>
                <a:srgbClr val="0000CC"/>
              </a:solidFill>
              <a:latin typeface="Times New Roman" pitchFamily="18" charset="0"/>
              <a:cs typeface="Times New Roman" pitchFamily="18" charset="0"/>
            </a:endParaRPr>
          </a:p>
        </p:txBody>
      </p:sp>
      <p:sp>
        <p:nvSpPr>
          <p:cNvPr id="56" name="Rounded Rectangle 55"/>
          <p:cNvSpPr/>
          <p:nvPr/>
        </p:nvSpPr>
        <p:spPr>
          <a:xfrm>
            <a:off x="1222080" y="2914924"/>
            <a:ext cx="4589906" cy="305044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57" name="TextBox 56"/>
          <p:cNvSpPr txBox="1"/>
          <p:nvPr/>
        </p:nvSpPr>
        <p:spPr>
          <a:xfrm>
            <a:off x="1402501" y="3384798"/>
            <a:ext cx="4229063" cy="2246769"/>
          </a:xfrm>
          <a:prstGeom prst="rect">
            <a:avLst/>
          </a:prstGeom>
          <a:noFill/>
        </p:spPr>
        <p:txBody>
          <a:bodyPr wrap="square" rtlCol="0">
            <a:spAutoFit/>
          </a:bodyPr>
          <a:lstStyle/>
          <a:p>
            <a:pPr lvl="0" algn="ctr"/>
            <a:r>
              <a:rPr lang="vi-VN" sz="3500" b="1">
                <a:solidFill>
                  <a:srgbClr val="C00000"/>
                </a:solidFill>
                <a:latin typeface="Times New Roman" pitchFamily="18" charset="0"/>
                <a:cs typeface="Times New Roman" pitchFamily="18" charset="0"/>
                <a:sym typeface="Nixie One"/>
              </a:rPr>
              <a:t>Từ chối trì hoãn: Từ chối và đưa ra một lí do để trì hoãn việc thực hiện</a:t>
            </a:r>
            <a:endParaRPr lang="en-US" sz="3500" b="1">
              <a:solidFill>
                <a:srgbClr val="C00000"/>
              </a:solidFill>
              <a:latin typeface="Times New Roman" pitchFamily="18" charset="0"/>
              <a:cs typeface="Times New Roman" pitchFamily="18" charset="0"/>
              <a:sym typeface="Nixie One"/>
            </a:endParaRPr>
          </a:p>
        </p:txBody>
      </p:sp>
      <p:sp>
        <p:nvSpPr>
          <p:cNvPr id="58" name="Rounded Rectangle 57"/>
          <p:cNvSpPr/>
          <p:nvPr/>
        </p:nvSpPr>
        <p:spPr>
          <a:xfrm>
            <a:off x="1793574" y="2592938"/>
            <a:ext cx="3505280"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Cách từ chối</a:t>
            </a:r>
          </a:p>
        </p:txBody>
      </p:sp>
      <p:sp>
        <p:nvSpPr>
          <p:cNvPr id="59" name="Rectangle 58"/>
          <p:cNvSpPr/>
          <p:nvPr/>
        </p:nvSpPr>
        <p:spPr>
          <a:xfrm>
            <a:off x="6257263" y="2976744"/>
            <a:ext cx="5470279" cy="101467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en-US" sz="2700" b="1">
                <a:solidFill>
                  <a:srgbClr val="002060"/>
                </a:solidFill>
                <a:latin typeface="Times New Roman" pitchFamily="18" charset="0"/>
                <a:cs typeface="Times New Roman" pitchFamily="18" charset="0"/>
              </a:rPr>
              <a:t>Hôm nay mình bận rồi.  Hẹn khi khác nhé!</a:t>
            </a:r>
          </a:p>
        </p:txBody>
      </p:sp>
      <p:sp>
        <p:nvSpPr>
          <p:cNvPr id="60" name="Rectangle 59"/>
          <p:cNvSpPr/>
          <p:nvPr/>
        </p:nvSpPr>
        <p:spPr>
          <a:xfrm>
            <a:off x="6257261" y="4442074"/>
            <a:ext cx="5470279" cy="105620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en-US" sz="2700" b="1">
                <a:solidFill>
                  <a:srgbClr val="002060"/>
                </a:solidFill>
                <a:latin typeface="Times New Roman" pitchFamily="18" charset="0"/>
                <a:cs typeface="Times New Roman" pitchFamily="18" charset="0"/>
              </a:rPr>
              <a:t>Mình đã có kế hoạch đi tập múa mất rồi.</a:t>
            </a:r>
          </a:p>
        </p:txBody>
      </p:sp>
      <p:grpSp>
        <p:nvGrpSpPr>
          <p:cNvPr id="15" name="Group 14"/>
          <p:cNvGrpSpPr/>
          <p:nvPr/>
        </p:nvGrpSpPr>
        <p:grpSpPr>
          <a:xfrm>
            <a:off x="3803629" y="991786"/>
            <a:ext cx="6952358" cy="1081339"/>
            <a:chOff x="532651" y="1436293"/>
            <a:chExt cx="2817135" cy="3114467"/>
          </a:xfrm>
        </p:grpSpPr>
        <p:sp>
          <p:nvSpPr>
            <p:cNvPr id="16" name="Rectangle 15"/>
            <p:cNvSpPr/>
            <p:nvPr/>
          </p:nvSpPr>
          <p:spPr>
            <a:xfrm>
              <a:off x="532651" y="1436293"/>
              <a:ext cx="2817135" cy="3114467"/>
            </a:xfrm>
            <a:prstGeom prst="rect">
              <a:avLst/>
            </a:prstGeom>
            <a:solidFill>
              <a:srgbClr val="FDDFFC"/>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17" name="Group 16"/>
            <p:cNvGrpSpPr/>
            <p:nvPr/>
          </p:nvGrpSpPr>
          <p:grpSpPr>
            <a:xfrm>
              <a:off x="535353" y="1652317"/>
              <a:ext cx="2786293" cy="2647625"/>
              <a:chOff x="535353" y="1652317"/>
              <a:chExt cx="2786293" cy="2647625"/>
            </a:xfrm>
          </p:grpSpPr>
          <p:sp>
            <p:nvSpPr>
              <p:cNvPr id="18" name="Rectangle 17"/>
              <p:cNvSpPr/>
              <p:nvPr/>
            </p:nvSpPr>
            <p:spPr>
              <a:xfrm>
                <a:off x="552001"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19" name="Rectangle 18"/>
              <p:cNvSpPr/>
              <p:nvPr/>
            </p:nvSpPr>
            <p:spPr>
              <a:xfrm>
                <a:off x="535353" y="1729728"/>
                <a:ext cx="2622290" cy="2127496"/>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sp>
        <p:nvSpPr>
          <p:cNvPr id="20" name="Rectangle 19"/>
          <p:cNvSpPr/>
          <p:nvPr/>
        </p:nvSpPr>
        <p:spPr>
          <a:xfrm>
            <a:off x="3931000" y="1268377"/>
            <a:ext cx="6694415" cy="523220"/>
          </a:xfrm>
          <a:prstGeom prst="rect">
            <a:avLst/>
          </a:prstGeom>
        </p:spPr>
        <p:txBody>
          <a:bodyPr wrap="square">
            <a:spAutoFit/>
          </a:bodyPr>
          <a:lstStyle/>
          <a:p>
            <a:pPr algn="ctr"/>
            <a:r>
              <a:rPr lang="vi-VN" sz="2800" b="1">
                <a:solidFill>
                  <a:srgbClr val="002060"/>
                </a:solidFill>
                <a:latin typeface="Times New Roman" pitchFamily="18" charset="0"/>
                <a:cs typeface="Times New Roman" pitchFamily="18" charset="0"/>
              </a:rPr>
              <a:t>Tình huống vượt quá khả năng</a:t>
            </a:r>
          </a:p>
        </p:txBody>
      </p:sp>
      <p:pic>
        <p:nvPicPr>
          <p:cNvPr id="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230" y="991786"/>
            <a:ext cx="1196520" cy="1081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32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circle(in)">
                                      <p:cBhvr>
                                        <p:cTn id="7" dur="2000"/>
                                        <p:tgtEl>
                                          <p:spTgt spid="5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circle(in)">
                                      <p:cBhvr>
                                        <p:cTn id="10" dur="2000"/>
                                        <p:tgtEl>
                                          <p:spTgt spid="5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circle(in)">
                                      <p:cBhvr>
                                        <p:cTn id="13" dur="20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barn(inVertical)">
                                      <p:cBhvr>
                                        <p:cTn id="18" dur="500"/>
                                        <p:tgtEl>
                                          <p:spTgt spid="5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barn(inVertical)">
                                      <p:cBhvr>
                                        <p:cTn id="2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p:bldP spid="58" grpId="0" animBg="1"/>
      <p:bldP spid="59" grpId="0" animBg="1"/>
      <p:bldP spid="6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NỘI DUNG 2 - HOẠT ĐỘNG 2</a:t>
            </a:r>
            <a:endParaRPr lang="en-US" sz="2600" b="1" dirty="0">
              <a:solidFill>
                <a:srgbClr val="0000CC"/>
              </a:solidFill>
              <a:latin typeface="Times New Roman" pitchFamily="18" charset="0"/>
              <a:cs typeface="Times New Roman" pitchFamily="18" charset="0"/>
            </a:endParaRPr>
          </a:p>
        </p:txBody>
      </p:sp>
      <p:sp>
        <p:nvSpPr>
          <p:cNvPr id="56" name="Rounded Rectangle 55"/>
          <p:cNvSpPr/>
          <p:nvPr/>
        </p:nvSpPr>
        <p:spPr>
          <a:xfrm>
            <a:off x="1222080" y="2914924"/>
            <a:ext cx="4589906" cy="305044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57" name="TextBox 56"/>
          <p:cNvSpPr txBox="1"/>
          <p:nvPr/>
        </p:nvSpPr>
        <p:spPr>
          <a:xfrm>
            <a:off x="1222081" y="3384798"/>
            <a:ext cx="4589906" cy="2246769"/>
          </a:xfrm>
          <a:prstGeom prst="rect">
            <a:avLst/>
          </a:prstGeom>
          <a:noFill/>
        </p:spPr>
        <p:txBody>
          <a:bodyPr wrap="square" rtlCol="0">
            <a:spAutoFit/>
          </a:bodyPr>
          <a:lstStyle/>
          <a:p>
            <a:pPr lvl="0" algn="ctr"/>
            <a:r>
              <a:rPr lang="vi-VN" sz="3500" b="1">
                <a:solidFill>
                  <a:srgbClr val="C00000"/>
                </a:solidFill>
                <a:latin typeface="Times New Roman" pitchFamily="18" charset="0"/>
                <a:cs typeface="Times New Roman" pitchFamily="18" charset="0"/>
                <a:sym typeface="Nixie One"/>
              </a:rPr>
              <a:t>Từ chối thương lượng: Từ chối và đưa ra phương án khác phù hợp hơn để thay thế.</a:t>
            </a:r>
            <a:endParaRPr lang="en-US" sz="3500" b="1">
              <a:solidFill>
                <a:srgbClr val="C00000"/>
              </a:solidFill>
              <a:latin typeface="Times New Roman" pitchFamily="18" charset="0"/>
              <a:cs typeface="Times New Roman" pitchFamily="18" charset="0"/>
              <a:sym typeface="Nixie One"/>
            </a:endParaRPr>
          </a:p>
        </p:txBody>
      </p:sp>
      <p:sp>
        <p:nvSpPr>
          <p:cNvPr id="58" name="Rounded Rectangle 57"/>
          <p:cNvSpPr/>
          <p:nvPr/>
        </p:nvSpPr>
        <p:spPr>
          <a:xfrm>
            <a:off x="1793574" y="2592938"/>
            <a:ext cx="3505280"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Cách từ chối</a:t>
            </a:r>
          </a:p>
        </p:txBody>
      </p:sp>
      <p:sp>
        <p:nvSpPr>
          <p:cNvPr id="59" name="Rectangle 58"/>
          <p:cNvSpPr/>
          <p:nvPr/>
        </p:nvSpPr>
        <p:spPr>
          <a:xfrm>
            <a:off x="6257263" y="3107370"/>
            <a:ext cx="5470279" cy="101467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vi-VN" sz="2700" b="1">
                <a:solidFill>
                  <a:srgbClr val="002060"/>
                </a:solidFill>
                <a:latin typeface="Times New Roman" pitchFamily="18" charset="0"/>
                <a:cs typeface="Times New Roman" pitchFamily="18" charset="0"/>
              </a:rPr>
              <a:t>Theo mình, chúng ta nên làm theo phương án/ cách này sẽ hợp lí hơn.</a:t>
            </a:r>
            <a:endParaRPr lang="en-US" sz="2700" b="1">
              <a:solidFill>
                <a:srgbClr val="002060"/>
              </a:solidFill>
              <a:latin typeface="Times New Roman" pitchFamily="18" charset="0"/>
              <a:cs typeface="Times New Roman" pitchFamily="18" charset="0"/>
            </a:endParaRPr>
          </a:p>
        </p:txBody>
      </p:sp>
      <p:sp>
        <p:nvSpPr>
          <p:cNvPr id="60" name="Rectangle 59"/>
          <p:cNvSpPr/>
          <p:nvPr/>
        </p:nvSpPr>
        <p:spPr>
          <a:xfrm>
            <a:off x="6257261" y="4572700"/>
            <a:ext cx="5470279" cy="105620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en-US" sz="2700" b="1">
                <a:solidFill>
                  <a:srgbClr val="002060"/>
                </a:solidFill>
                <a:latin typeface="Times New Roman" pitchFamily="18" charset="0"/>
                <a:cs typeface="Times New Roman" pitchFamily="18" charset="0"/>
              </a:rPr>
              <a:t>Chơi điện tử đau mắt lắm, hay là chúng ta đi đánh cầu lông đi!</a:t>
            </a:r>
          </a:p>
        </p:txBody>
      </p:sp>
      <p:grpSp>
        <p:nvGrpSpPr>
          <p:cNvPr id="22" name="Group 21"/>
          <p:cNvGrpSpPr/>
          <p:nvPr/>
        </p:nvGrpSpPr>
        <p:grpSpPr>
          <a:xfrm>
            <a:off x="641051" y="1129646"/>
            <a:ext cx="9775381" cy="1081339"/>
            <a:chOff x="532651" y="1436293"/>
            <a:chExt cx="2817135" cy="3114467"/>
          </a:xfrm>
        </p:grpSpPr>
        <p:sp>
          <p:nvSpPr>
            <p:cNvPr id="23" name="Rectangle 22"/>
            <p:cNvSpPr/>
            <p:nvPr/>
          </p:nvSpPr>
          <p:spPr>
            <a:xfrm>
              <a:off x="532651" y="1436293"/>
              <a:ext cx="2817135" cy="3114467"/>
            </a:xfrm>
            <a:prstGeom prst="rect">
              <a:avLst/>
            </a:prstGeom>
            <a:solidFill>
              <a:srgbClr val="FDDFFC"/>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24" name="Group 23"/>
            <p:cNvGrpSpPr/>
            <p:nvPr/>
          </p:nvGrpSpPr>
          <p:grpSpPr>
            <a:xfrm>
              <a:off x="535353" y="1652317"/>
              <a:ext cx="2786293" cy="2647625"/>
              <a:chOff x="535353" y="1652317"/>
              <a:chExt cx="2786293" cy="2647625"/>
            </a:xfrm>
          </p:grpSpPr>
          <p:sp>
            <p:nvSpPr>
              <p:cNvPr id="25" name="Rectangle 24"/>
              <p:cNvSpPr/>
              <p:nvPr/>
            </p:nvSpPr>
            <p:spPr>
              <a:xfrm>
                <a:off x="552001"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26" name="Rectangle 25"/>
              <p:cNvSpPr/>
              <p:nvPr/>
            </p:nvSpPr>
            <p:spPr>
              <a:xfrm>
                <a:off x="535353" y="1729728"/>
                <a:ext cx="2622290" cy="2127496"/>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sp>
        <p:nvSpPr>
          <p:cNvPr id="27" name="Rectangle 26"/>
          <p:cNvSpPr/>
          <p:nvPr/>
        </p:nvSpPr>
        <p:spPr>
          <a:xfrm>
            <a:off x="768423" y="1406237"/>
            <a:ext cx="9412700" cy="523220"/>
          </a:xfrm>
          <a:prstGeom prst="rect">
            <a:avLst/>
          </a:prstGeom>
        </p:spPr>
        <p:txBody>
          <a:bodyPr wrap="square">
            <a:spAutoFit/>
          </a:bodyPr>
          <a:lstStyle/>
          <a:p>
            <a:pPr algn="ctr"/>
            <a:r>
              <a:rPr lang="en-US" sz="2800" b="1">
                <a:solidFill>
                  <a:srgbClr val="002060"/>
                </a:solidFill>
                <a:latin typeface="Times New Roman" pitchFamily="18" charset="0"/>
                <a:cs typeface="Times New Roman" pitchFamily="18" charset="0"/>
              </a:rPr>
              <a:t>Tình huống không phù hợp với nhu cầu, sở thích cá nhân</a:t>
            </a:r>
            <a:endParaRPr lang="vi-VN" sz="2800" b="1">
              <a:solidFill>
                <a:srgbClr val="002060"/>
              </a:solidFill>
              <a:latin typeface="Times New Roman" pitchFamily="18" charset="0"/>
              <a:cs typeface="Times New Roman" pitchFamily="18" charset="0"/>
            </a:endParaRPr>
          </a:p>
        </p:txBody>
      </p:sp>
      <p:pic>
        <p:nvPicPr>
          <p:cNvPr id="2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3379" y="1001310"/>
            <a:ext cx="1152525"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818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circle(in)">
                                      <p:cBhvr>
                                        <p:cTn id="7" dur="2000"/>
                                        <p:tgtEl>
                                          <p:spTgt spid="5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circle(in)">
                                      <p:cBhvr>
                                        <p:cTn id="10" dur="2000"/>
                                        <p:tgtEl>
                                          <p:spTgt spid="5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circle(in)">
                                      <p:cBhvr>
                                        <p:cTn id="13" dur="20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barn(inVertical)">
                                      <p:cBhvr>
                                        <p:cTn id="18" dur="500"/>
                                        <p:tgtEl>
                                          <p:spTgt spid="5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barn(inVertical)">
                                      <p:cBhvr>
                                        <p:cTn id="2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5">
            <a:extLst>
              <a:ext uri="{FF2B5EF4-FFF2-40B4-BE49-F238E27FC236}">
                <a16:creationId xmlns:a16="http://schemas.microsoft.com/office/drawing/2014/main" id="{ABEFD9B7-AD40-42C7-94DD-9C79065715D8}"/>
              </a:ext>
            </a:extLst>
          </p:cNvPr>
          <p:cNvSpPr/>
          <p:nvPr/>
        </p:nvSpPr>
        <p:spPr>
          <a:xfrm>
            <a:off x="2717489" y="128790"/>
            <a:ext cx="9257290"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TRÒ CHƠI HOẠT ĐỘNG KHỞI ĐỘNG</a:t>
            </a:r>
            <a:endParaRPr lang="en-US" sz="2600" b="1" dirty="0">
              <a:solidFill>
                <a:srgbClr val="0000CC"/>
              </a:solidFill>
              <a:latin typeface="Times New Roman" pitchFamily="18" charset="0"/>
              <a:cs typeface="Times New Roman" pitchFamily="18" charset="0"/>
            </a:endParaRPr>
          </a:p>
        </p:txBody>
      </p:sp>
      <p:sp>
        <p:nvSpPr>
          <p:cNvPr id="34" name="MH_Other_2"/>
          <p:cNvSpPr/>
          <p:nvPr>
            <p:custDataLst>
              <p:tags r:id="rId1"/>
            </p:custDataLst>
          </p:nvPr>
        </p:nvSpPr>
        <p:spPr bwMode="auto">
          <a:xfrm>
            <a:off x="6939863" y="903485"/>
            <a:ext cx="632877" cy="731053"/>
          </a:xfrm>
          <a:prstGeom prst="ellipse">
            <a:avLst/>
          </a:prstGeom>
          <a:solidFill>
            <a:srgbClr val="FFC000"/>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S</a:t>
            </a:r>
            <a:endParaRPr lang="zh-CN" altLang="en-US" sz="4500" b="1" dirty="0">
              <a:solidFill>
                <a:srgbClr val="002060"/>
              </a:solidFill>
              <a:latin typeface="UVN Bach Dang Nang" pitchFamily="18" charset="0"/>
              <a:cs typeface="+mn-ea"/>
              <a:sym typeface="+mn-lt"/>
            </a:endParaRPr>
          </a:p>
        </p:txBody>
      </p:sp>
      <p:sp>
        <p:nvSpPr>
          <p:cNvPr id="35" name="MH_Other_2"/>
          <p:cNvSpPr/>
          <p:nvPr>
            <p:custDataLst>
              <p:tags r:id="rId2"/>
            </p:custDataLst>
          </p:nvPr>
        </p:nvSpPr>
        <p:spPr bwMode="auto">
          <a:xfrm>
            <a:off x="7614398" y="894547"/>
            <a:ext cx="632877" cy="731053"/>
          </a:xfrm>
          <a:prstGeom prst="ellipse">
            <a:avLst/>
          </a:prstGeom>
          <a:solidFill>
            <a:srgbClr val="FFC000"/>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Ứ</a:t>
            </a:r>
            <a:endParaRPr lang="zh-CN" altLang="en-US" sz="4500" b="1" dirty="0">
              <a:solidFill>
                <a:srgbClr val="002060"/>
              </a:solidFill>
              <a:latin typeface="UVN Bach Dang Nang" pitchFamily="18" charset="0"/>
              <a:cs typeface="+mn-ea"/>
              <a:sym typeface="+mn-lt"/>
            </a:endParaRPr>
          </a:p>
        </p:txBody>
      </p:sp>
      <p:sp>
        <p:nvSpPr>
          <p:cNvPr id="36" name="MH_Other_2"/>
          <p:cNvSpPr/>
          <p:nvPr>
            <p:custDataLst>
              <p:tags r:id="rId3"/>
            </p:custDataLst>
          </p:nvPr>
        </p:nvSpPr>
        <p:spPr bwMode="auto">
          <a:xfrm>
            <a:off x="8288933" y="885609"/>
            <a:ext cx="632877" cy="731053"/>
          </a:xfrm>
          <a:prstGeom prst="ellipse">
            <a:avLst/>
          </a:prstGeom>
          <a:solidFill>
            <a:srgbClr val="FFC000"/>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C</a:t>
            </a:r>
            <a:endParaRPr lang="zh-CN" altLang="en-US" sz="4500" b="1" dirty="0">
              <a:solidFill>
                <a:srgbClr val="002060"/>
              </a:solidFill>
              <a:latin typeface="UVN Bach Dang Nang" pitchFamily="18" charset="0"/>
              <a:cs typeface="+mn-ea"/>
              <a:sym typeface="+mn-lt"/>
            </a:endParaRPr>
          </a:p>
        </p:txBody>
      </p:sp>
      <p:sp>
        <p:nvSpPr>
          <p:cNvPr id="37" name="Text Box 8"/>
          <p:cNvSpPr txBox="1">
            <a:spLocks noChangeArrowheads="1"/>
          </p:cNvSpPr>
          <p:nvPr/>
        </p:nvSpPr>
        <p:spPr bwMode="black">
          <a:xfrm>
            <a:off x="766579" y="1718074"/>
            <a:ext cx="11235496" cy="466278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lIns="91407" tIns="45704" rIns="91407" bIns="45704">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just">
              <a:buFontTx/>
              <a:buChar char="-"/>
            </a:pPr>
            <a:r>
              <a:rPr lang="en-US" sz="3300">
                <a:solidFill>
                  <a:srgbClr val="002060"/>
                </a:solidFill>
                <a:latin typeface="Times New Roman" pitchFamily="18" charset="0"/>
                <a:cs typeface="Times New Roman" pitchFamily="18" charset="0"/>
              </a:rPr>
              <a:t>Có ba đội chơi, mỗi đội xếp thành một hàng dọc:</a:t>
            </a:r>
          </a:p>
          <a:p>
            <a:pPr algn="just"/>
            <a:r>
              <a:rPr lang="en-US" sz="3300">
                <a:solidFill>
                  <a:srgbClr val="002060"/>
                </a:solidFill>
                <a:latin typeface="Times New Roman" pitchFamily="18" charset="0"/>
                <a:cs typeface="Times New Roman" pitchFamily="18" charset="0"/>
              </a:rPr>
              <a:t>	</a:t>
            </a:r>
            <a:r>
              <a:rPr lang="vi-VN" sz="3300">
                <a:solidFill>
                  <a:srgbClr val="002060"/>
                </a:solidFill>
                <a:latin typeface="Times New Roman" pitchFamily="18" charset="0"/>
                <a:cs typeface="Times New Roman" pitchFamily="18" charset="0"/>
              </a:rPr>
              <a:t>+ Đội 1: Những hành động giúp đỡ bố mẹ.</a:t>
            </a:r>
          </a:p>
          <a:p>
            <a:pPr algn="just"/>
            <a:r>
              <a:rPr lang="en-US" sz="3300">
                <a:solidFill>
                  <a:srgbClr val="002060"/>
                </a:solidFill>
                <a:latin typeface="Times New Roman" pitchFamily="18" charset="0"/>
                <a:cs typeface="Times New Roman" pitchFamily="18" charset="0"/>
              </a:rPr>
              <a:t>	</a:t>
            </a:r>
            <a:r>
              <a:rPr lang="vi-VN" sz="3300">
                <a:solidFill>
                  <a:srgbClr val="002060"/>
                </a:solidFill>
                <a:latin typeface="Times New Roman" pitchFamily="18" charset="0"/>
                <a:cs typeface="Times New Roman" pitchFamily="18" charset="0"/>
              </a:rPr>
              <a:t>+ Đội 2: Những hành động giúp đỡ bạn bè, thầy cô.</a:t>
            </a:r>
          </a:p>
          <a:p>
            <a:pPr algn="just"/>
            <a:r>
              <a:rPr lang="en-US" sz="3300">
                <a:solidFill>
                  <a:srgbClr val="002060"/>
                </a:solidFill>
                <a:latin typeface="Times New Roman" pitchFamily="18" charset="0"/>
                <a:cs typeface="Times New Roman" pitchFamily="18" charset="0"/>
              </a:rPr>
              <a:t>	</a:t>
            </a:r>
            <a:r>
              <a:rPr lang="vi-VN" sz="3300">
                <a:solidFill>
                  <a:srgbClr val="002060"/>
                </a:solidFill>
                <a:latin typeface="Times New Roman" pitchFamily="18" charset="0"/>
                <a:cs typeface="Times New Roman" pitchFamily="18" charset="0"/>
              </a:rPr>
              <a:t>+ Đội 3: Những hành động tự chăm sóc bản thân.</a:t>
            </a:r>
          </a:p>
          <a:p>
            <a:pPr marL="457200" indent="-457200" algn="just">
              <a:buFontTx/>
              <a:buChar char="-"/>
            </a:pPr>
            <a:r>
              <a:rPr lang="vi-VN" sz="3300">
                <a:solidFill>
                  <a:srgbClr val="C00000"/>
                </a:solidFill>
                <a:latin typeface="Times New Roman" pitchFamily="18" charset="0"/>
                <a:cs typeface="Times New Roman" pitchFamily="18" charset="0"/>
              </a:rPr>
              <a:t>Lần lượt từng bạn lên viết các từ liên quan đến chủ đề được giao, bạn nào viết xong sẽ chạy về hàng, đập tay vào bạn tiếp theo và chạy xuống cuối hàng.</a:t>
            </a:r>
            <a:endParaRPr lang="en-US" sz="3300">
              <a:solidFill>
                <a:srgbClr val="C00000"/>
              </a:solidFill>
              <a:latin typeface="Times New Roman" pitchFamily="18" charset="0"/>
              <a:cs typeface="Times New Roman" pitchFamily="18" charset="0"/>
            </a:endParaRPr>
          </a:p>
          <a:p>
            <a:pPr marL="457200" indent="-457200" algn="just">
              <a:buFontTx/>
              <a:buChar char="-"/>
            </a:pPr>
            <a:r>
              <a:rPr lang="vi-VN" sz="3300">
                <a:solidFill>
                  <a:srgbClr val="002060"/>
                </a:solidFill>
                <a:latin typeface="Times New Roman" pitchFamily="18" charset="0"/>
                <a:cs typeface="Times New Roman" pitchFamily="18" charset="0"/>
              </a:rPr>
              <a:t>Trong thời gian 2 phút, đội nào viết được nhiều từ hơn sẽ chiến thắng.</a:t>
            </a:r>
            <a:endParaRPr lang="en-US" sz="3300">
              <a:solidFill>
                <a:srgbClr val="C00000"/>
              </a:solidFill>
              <a:latin typeface="Times New Roman" pitchFamily="18" charset="0"/>
              <a:cs typeface="Times New Roman" pitchFamily="18" charset="0"/>
            </a:endParaRPr>
          </a:p>
        </p:txBody>
      </p:sp>
      <p:sp>
        <p:nvSpPr>
          <p:cNvPr id="38" name="MH_Other_2"/>
          <p:cNvSpPr/>
          <p:nvPr>
            <p:custDataLst>
              <p:tags r:id="rId4"/>
            </p:custDataLst>
          </p:nvPr>
        </p:nvSpPr>
        <p:spPr bwMode="auto">
          <a:xfrm>
            <a:off x="4615763" y="916185"/>
            <a:ext cx="632877" cy="731053"/>
          </a:xfrm>
          <a:prstGeom prst="ellipse">
            <a:avLst/>
          </a:prstGeom>
          <a:solidFill>
            <a:schemeClr val="accent1">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I</a:t>
            </a:r>
            <a:endParaRPr lang="zh-CN" altLang="en-US" sz="4500" b="1" dirty="0">
              <a:solidFill>
                <a:srgbClr val="002060"/>
              </a:solidFill>
              <a:latin typeface="UVN Bach Dang Nang" pitchFamily="18" charset="0"/>
              <a:cs typeface="+mn-ea"/>
              <a:sym typeface="+mn-lt"/>
            </a:endParaRPr>
          </a:p>
        </p:txBody>
      </p:sp>
      <p:sp>
        <p:nvSpPr>
          <p:cNvPr id="39" name="MH_Other_2"/>
          <p:cNvSpPr/>
          <p:nvPr>
            <p:custDataLst>
              <p:tags r:id="rId5"/>
            </p:custDataLst>
          </p:nvPr>
        </p:nvSpPr>
        <p:spPr bwMode="auto">
          <a:xfrm>
            <a:off x="5290298" y="907247"/>
            <a:ext cx="632877" cy="731053"/>
          </a:xfrm>
          <a:prstGeom prst="ellipse">
            <a:avLst/>
          </a:prstGeom>
          <a:solidFill>
            <a:schemeClr val="accent1">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Ế</a:t>
            </a:r>
            <a:endParaRPr lang="zh-CN" altLang="en-US" sz="4500" b="1" dirty="0">
              <a:solidFill>
                <a:srgbClr val="002060"/>
              </a:solidFill>
              <a:latin typeface="UVN Bach Dang Nang" pitchFamily="18" charset="0"/>
              <a:cs typeface="+mn-ea"/>
              <a:sym typeface="+mn-lt"/>
            </a:endParaRPr>
          </a:p>
        </p:txBody>
      </p:sp>
      <p:sp>
        <p:nvSpPr>
          <p:cNvPr id="40" name="MH_Other_2"/>
          <p:cNvSpPr/>
          <p:nvPr>
            <p:custDataLst>
              <p:tags r:id="rId6"/>
            </p:custDataLst>
          </p:nvPr>
        </p:nvSpPr>
        <p:spPr bwMode="auto">
          <a:xfrm>
            <a:off x="5964833" y="898309"/>
            <a:ext cx="632877" cy="731053"/>
          </a:xfrm>
          <a:prstGeom prst="ellipse">
            <a:avLst/>
          </a:prstGeom>
          <a:solidFill>
            <a:schemeClr val="accent1">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P</a:t>
            </a:r>
            <a:endParaRPr lang="zh-CN" altLang="en-US" sz="4500" b="1" dirty="0">
              <a:solidFill>
                <a:srgbClr val="002060"/>
              </a:solidFill>
              <a:latin typeface="UVN Bach Dang Nang" pitchFamily="18" charset="0"/>
              <a:cs typeface="+mn-ea"/>
              <a:sym typeface="+mn-lt"/>
            </a:endParaRPr>
          </a:p>
        </p:txBody>
      </p:sp>
      <p:sp>
        <p:nvSpPr>
          <p:cNvPr id="44" name="MH_Other_2"/>
          <p:cNvSpPr/>
          <p:nvPr>
            <p:custDataLst>
              <p:tags r:id="rId7"/>
            </p:custDataLst>
          </p:nvPr>
        </p:nvSpPr>
        <p:spPr bwMode="auto">
          <a:xfrm>
            <a:off x="3976579" y="904809"/>
            <a:ext cx="632877" cy="731053"/>
          </a:xfrm>
          <a:prstGeom prst="ellipse">
            <a:avLst/>
          </a:prstGeom>
          <a:solidFill>
            <a:schemeClr val="accent1">
              <a:lumMod val="60000"/>
              <a:lumOff val="40000"/>
            </a:schemeClr>
          </a:solidFill>
          <a:ln w="34925">
            <a:gradFill>
              <a:gsLst>
                <a:gs pos="100000">
                  <a:schemeClr val="bg1">
                    <a:lumMod val="85000"/>
                  </a:schemeClr>
                </a:gs>
                <a:gs pos="0">
                  <a:schemeClr val="bg1"/>
                </a:gs>
              </a:gsLst>
              <a:lin ang="8100000" scaled="0"/>
            </a:gradFill>
          </a:ln>
          <a:effectLst>
            <a:outerShdw blurRad="203200" dist="76200" dir="294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4500" b="1">
                <a:solidFill>
                  <a:srgbClr val="002060"/>
                </a:solidFill>
                <a:latin typeface="UVN Bach Dang Nang" pitchFamily="18" charset="0"/>
                <a:cs typeface="+mn-ea"/>
                <a:sym typeface="+mn-lt"/>
              </a:rPr>
              <a:t>T</a:t>
            </a:r>
            <a:endParaRPr lang="zh-CN" altLang="en-US" sz="4500" b="1" dirty="0">
              <a:solidFill>
                <a:srgbClr val="002060"/>
              </a:solidFill>
              <a:latin typeface="UVN Bach Dang Nang" pitchFamily="18" charset="0"/>
              <a:cs typeface="+mn-ea"/>
              <a:sym typeface="+mn-lt"/>
            </a:endParaRPr>
          </a:p>
        </p:txBody>
      </p:sp>
    </p:spTree>
    <p:extLst>
      <p:ext uri="{BB962C8B-B14F-4D97-AF65-F5344CB8AC3E}">
        <p14:creationId xmlns:p14="http://schemas.microsoft.com/office/powerpoint/2010/main" val="807606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arn(inVertical)">
                                      <p:cBhvr>
                                        <p:cTn id="13" dur="500"/>
                                        <p:tgtEl>
                                          <p:spTgt spid="3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inVertical)">
                                      <p:cBhvr>
                                        <p:cTn id="16" dur="500"/>
                                        <p:tgtEl>
                                          <p:spTgt spid="3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barn(inVertical)">
                                      <p:cBhvr>
                                        <p:cTn id="19" dur="500"/>
                                        <p:tgtEl>
                                          <p:spTgt spid="3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barn(inVertical)">
                                      <p:cBhvr>
                                        <p:cTn id="22" dur="500"/>
                                        <p:tgtEl>
                                          <p:spTgt spid="4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barn(inVertical)">
                                      <p:cBhvr>
                                        <p:cTn id="25" dur="5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7">
                                            <p:txEl>
                                              <p:pRg st="0" end="0"/>
                                            </p:txEl>
                                          </p:spTgt>
                                        </p:tgtEl>
                                        <p:attrNameLst>
                                          <p:attrName>style.visibility</p:attrName>
                                        </p:attrNameLst>
                                      </p:cBhvr>
                                      <p:to>
                                        <p:strVal val="visible"/>
                                      </p:to>
                                    </p:set>
                                    <p:animEffect transition="in" filter="wipe(down)">
                                      <p:cBhvr>
                                        <p:cTn id="30" dur="500"/>
                                        <p:tgtEl>
                                          <p:spTgt spid="3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7">
                                            <p:txEl>
                                              <p:pRg st="1" end="1"/>
                                            </p:txEl>
                                          </p:spTgt>
                                        </p:tgtEl>
                                        <p:attrNameLst>
                                          <p:attrName>style.visibility</p:attrName>
                                        </p:attrNameLst>
                                      </p:cBhvr>
                                      <p:to>
                                        <p:strVal val="visible"/>
                                      </p:to>
                                    </p:set>
                                    <p:animEffect transition="in" filter="wipe(down)">
                                      <p:cBhvr>
                                        <p:cTn id="35" dur="500"/>
                                        <p:tgtEl>
                                          <p:spTgt spid="37">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wipe(down)">
                                      <p:cBhvr>
                                        <p:cTn id="40" dur="500"/>
                                        <p:tgtEl>
                                          <p:spTgt spid="37">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7">
                                            <p:txEl>
                                              <p:pRg st="3" end="3"/>
                                            </p:txEl>
                                          </p:spTgt>
                                        </p:tgtEl>
                                        <p:attrNameLst>
                                          <p:attrName>style.visibility</p:attrName>
                                        </p:attrNameLst>
                                      </p:cBhvr>
                                      <p:to>
                                        <p:strVal val="visible"/>
                                      </p:to>
                                    </p:set>
                                    <p:animEffect transition="in" filter="wipe(down)">
                                      <p:cBhvr>
                                        <p:cTn id="45" dur="500"/>
                                        <p:tgtEl>
                                          <p:spTgt spid="37">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7">
                                            <p:txEl>
                                              <p:pRg st="4" end="4"/>
                                            </p:txEl>
                                          </p:spTgt>
                                        </p:tgtEl>
                                        <p:attrNameLst>
                                          <p:attrName>style.visibility</p:attrName>
                                        </p:attrNameLst>
                                      </p:cBhvr>
                                      <p:to>
                                        <p:strVal val="visible"/>
                                      </p:to>
                                    </p:set>
                                    <p:animEffect transition="in" filter="fade">
                                      <p:cBhvr>
                                        <p:cTn id="50" dur="1000"/>
                                        <p:tgtEl>
                                          <p:spTgt spid="37">
                                            <p:txEl>
                                              <p:pRg st="4" end="4"/>
                                            </p:txEl>
                                          </p:spTgt>
                                        </p:tgtEl>
                                      </p:cBhvr>
                                    </p:animEffect>
                                    <p:anim calcmode="lin" valueType="num">
                                      <p:cBhvr>
                                        <p:cTn id="51"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7">
                                            <p:txEl>
                                              <p:pRg st="5" end="5"/>
                                            </p:txEl>
                                          </p:spTgt>
                                        </p:tgtEl>
                                        <p:attrNameLst>
                                          <p:attrName>style.visibility</p:attrName>
                                        </p:attrNameLst>
                                      </p:cBhvr>
                                      <p:to>
                                        <p:strVal val="visible"/>
                                      </p:to>
                                    </p:set>
                                    <p:animEffect transition="in" filter="circle(in)">
                                      <p:cBhvr>
                                        <p:cTn id="57" dur="2000"/>
                                        <p:tgtEl>
                                          <p:spTgt spid="3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8" grpId="0" animBg="1"/>
      <p:bldP spid="39" grpId="0" animBg="1"/>
      <p:bldP spid="40" grpId="0" animBg="1"/>
      <p:bldP spid="4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NỘI DUNG 2 - HOẠT ĐỘNG 2</a:t>
            </a:r>
            <a:endParaRPr lang="en-US" sz="2600" b="1" dirty="0">
              <a:solidFill>
                <a:srgbClr val="0000CC"/>
              </a:solidFill>
              <a:latin typeface="Times New Roman" pitchFamily="18" charset="0"/>
              <a:cs typeface="Times New Roman" pitchFamily="18" charset="0"/>
            </a:endParaRPr>
          </a:p>
        </p:txBody>
      </p:sp>
      <p:sp>
        <p:nvSpPr>
          <p:cNvPr id="56" name="Rounded Rectangle 55"/>
          <p:cNvSpPr/>
          <p:nvPr/>
        </p:nvSpPr>
        <p:spPr>
          <a:xfrm>
            <a:off x="1222080" y="2943952"/>
            <a:ext cx="4589906" cy="264790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57" name="TextBox 56"/>
          <p:cNvSpPr txBox="1"/>
          <p:nvPr/>
        </p:nvSpPr>
        <p:spPr>
          <a:xfrm>
            <a:off x="1402501" y="3413826"/>
            <a:ext cx="4229063" cy="1708160"/>
          </a:xfrm>
          <a:prstGeom prst="rect">
            <a:avLst/>
          </a:prstGeom>
          <a:noFill/>
        </p:spPr>
        <p:txBody>
          <a:bodyPr wrap="square" rtlCol="0">
            <a:spAutoFit/>
          </a:bodyPr>
          <a:lstStyle/>
          <a:p>
            <a:pPr lvl="0" algn="ctr"/>
            <a:r>
              <a:rPr lang="en-US" sz="3500" b="1">
                <a:solidFill>
                  <a:srgbClr val="C00000"/>
                </a:solidFill>
                <a:latin typeface="Times New Roman" pitchFamily="18" charset="0"/>
                <a:cs typeface="Times New Roman" pitchFamily="18" charset="0"/>
                <a:sym typeface="Nixie One"/>
              </a:rPr>
              <a:t>Từ chối thẳng: Từ chối một cách thẳng thắn, dứt khoát.</a:t>
            </a:r>
          </a:p>
        </p:txBody>
      </p:sp>
      <p:sp>
        <p:nvSpPr>
          <p:cNvPr id="58" name="Rounded Rectangle 57"/>
          <p:cNvSpPr/>
          <p:nvPr/>
        </p:nvSpPr>
        <p:spPr>
          <a:xfrm>
            <a:off x="1793574" y="2621966"/>
            <a:ext cx="3505280"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Cách từ chối</a:t>
            </a:r>
          </a:p>
        </p:txBody>
      </p:sp>
      <p:sp>
        <p:nvSpPr>
          <p:cNvPr id="59" name="Rectangle 58"/>
          <p:cNvSpPr/>
          <p:nvPr/>
        </p:nvSpPr>
        <p:spPr>
          <a:xfrm>
            <a:off x="6257263" y="2497782"/>
            <a:ext cx="5470279" cy="101467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en-US" sz="2700" b="1">
                <a:solidFill>
                  <a:srgbClr val="002060"/>
                </a:solidFill>
                <a:latin typeface="Times New Roman" pitchFamily="18" charset="0"/>
                <a:cs typeface="Times New Roman" pitchFamily="18" charset="0"/>
              </a:rPr>
              <a:t>Không, mình không muốn.</a:t>
            </a:r>
          </a:p>
        </p:txBody>
      </p:sp>
      <p:sp>
        <p:nvSpPr>
          <p:cNvPr id="60" name="Rectangle 59"/>
          <p:cNvSpPr/>
          <p:nvPr/>
        </p:nvSpPr>
        <p:spPr>
          <a:xfrm>
            <a:off x="6257261" y="3672832"/>
            <a:ext cx="5470279" cy="105620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en-US" sz="2700" b="1">
                <a:solidFill>
                  <a:srgbClr val="002060"/>
                </a:solidFill>
                <a:latin typeface="Times New Roman" pitchFamily="18" charset="0"/>
                <a:cs typeface="Times New Roman" pitchFamily="18" charset="0"/>
              </a:rPr>
              <a:t>Mình không thích!</a:t>
            </a:r>
          </a:p>
        </p:txBody>
      </p:sp>
      <p:grpSp>
        <p:nvGrpSpPr>
          <p:cNvPr id="15" name="Group 14"/>
          <p:cNvGrpSpPr/>
          <p:nvPr/>
        </p:nvGrpSpPr>
        <p:grpSpPr>
          <a:xfrm>
            <a:off x="2173798" y="966779"/>
            <a:ext cx="9775381" cy="1081339"/>
            <a:chOff x="532651" y="1436293"/>
            <a:chExt cx="2817135" cy="3114467"/>
          </a:xfrm>
        </p:grpSpPr>
        <p:sp>
          <p:nvSpPr>
            <p:cNvPr id="16" name="Rectangle 15"/>
            <p:cNvSpPr/>
            <p:nvPr/>
          </p:nvSpPr>
          <p:spPr>
            <a:xfrm>
              <a:off x="532651" y="1436293"/>
              <a:ext cx="2817135" cy="3114467"/>
            </a:xfrm>
            <a:prstGeom prst="rect">
              <a:avLst/>
            </a:prstGeom>
            <a:solidFill>
              <a:srgbClr val="FDDFFC"/>
            </a:solidFill>
          </p:spPr>
          <p:style>
            <a:lnRef idx="2">
              <a:schemeClr val="lt1">
                <a:hueOff val="0"/>
                <a:satOff val="0"/>
                <a:lumOff val="0"/>
                <a:alphaOff val="0"/>
              </a:schemeClr>
            </a:lnRef>
            <a:fillRef idx="1">
              <a:schemeClr val="accent5">
                <a:tint val="50000"/>
                <a:hueOff val="-5387423"/>
                <a:satOff val="23188"/>
                <a:lumOff val="6269"/>
                <a:alphaOff val="0"/>
              </a:schemeClr>
            </a:fillRef>
            <a:effectRef idx="0">
              <a:schemeClr val="accent5">
                <a:tint val="50000"/>
                <a:hueOff val="-5387423"/>
                <a:satOff val="23188"/>
                <a:lumOff val="6269"/>
                <a:alphaOff val="0"/>
              </a:schemeClr>
            </a:effectRef>
            <a:fontRef idx="minor">
              <a:schemeClr val="lt1">
                <a:hueOff val="0"/>
                <a:satOff val="0"/>
                <a:lumOff val="0"/>
                <a:alphaOff val="0"/>
              </a:schemeClr>
            </a:fontRef>
          </p:style>
        </p:sp>
        <p:grpSp>
          <p:nvGrpSpPr>
            <p:cNvPr id="17" name="Group 16"/>
            <p:cNvGrpSpPr/>
            <p:nvPr/>
          </p:nvGrpSpPr>
          <p:grpSpPr>
            <a:xfrm>
              <a:off x="535353" y="1652317"/>
              <a:ext cx="2786293" cy="2647625"/>
              <a:chOff x="535353" y="1652317"/>
              <a:chExt cx="2786293" cy="2647625"/>
            </a:xfrm>
          </p:grpSpPr>
          <p:sp>
            <p:nvSpPr>
              <p:cNvPr id="18" name="Rectangle 17"/>
              <p:cNvSpPr/>
              <p:nvPr/>
            </p:nvSpPr>
            <p:spPr>
              <a:xfrm>
                <a:off x="552001" y="1652317"/>
                <a:ext cx="2769645" cy="2647625"/>
              </a:xfrm>
              <a:prstGeom prst="rect">
                <a:avLst/>
              </a:prstGeom>
              <a:solidFill>
                <a:schemeClr val="bg1"/>
              </a:solidFill>
            </p:spPr>
            <p:style>
              <a:lnRef idx="2">
                <a:schemeClr val="accent5">
                  <a:hueOff val="0"/>
                  <a:satOff val="0"/>
                  <a:lumOff val="0"/>
                  <a:alphaOff val="0"/>
                </a:schemeClr>
              </a:lnRef>
              <a:fillRef idx="0">
                <a:schemeClr val="accent5">
                  <a:hueOff val="0"/>
                  <a:satOff val="0"/>
                  <a:lumOff val="0"/>
                  <a:alphaOff val="0"/>
                </a:schemeClr>
              </a:fillRef>
              <a:effectRef idx="0">
                <a:schemeClr val="accent5">
                  <a:hueOff val="0"/>
                  <a:satOff val="0"/>
                  <a:lumOff val="0"/>
                  <a:alphaOff val="0"/>
                </a:schemeClr>
              </a:effectRef>
              <a:fontRef idx="minor">
                <a:schemeClr val="tx1">
                  <a:hueOff val="0"/>
                  <a:satOff val="0"/>
                  <a:lumOff val="0"/>
                  <a:alphaOff val="0"/>
                </a:schemeClr>
              </a:fontRef>
            </p:style>
            <p:txBody>
              <a:bodyPr/>
              <a:lstStyle/>
              <a:p>
                <a:endParaRPr lang="en-US" sz="2800" b="1">
                  <a:solidFill>
                    <a:srgbClr val="002060"/>
                  </a:solidFill>
                  <a:latin typeface="Times New Roman" pitchFamily="18" charset="0"/>
                  <a:cs typeface="Times New Roman" pitchFamily="18" charset="0"/>
                </a:endParaRPr>
              </a:p>
            </p:txBody>
          </p:sp>
          <p:sp>
            <p:nvSpPr>
              <p:cNvPr id="19" name="Rectangle 18"/>
              <p:cNvSpPr/>
              <p:nvPr/>
            </p:nvSpPr>
            <p:spPr>
              <a:xfrm>
                <a:off x="535353" y="1729728"/>
                <a:ext cx="2622290" cy="2127496"/>
              </a:xfrm>
              <a:prstGeom prst="rect">
                <a:avLst/>
              </a:prstGeom>
            </p:spPr>
            <p:txBody>
              <a:bodyPr wrap="square">
                <a:spAutoFit/>
              </a:bodyPr>
              <a:lstStyle/>
              <a:p>
                <a:pPr algn="just">
                  <a:lnSpc>
                    <a:spcPct val="150000"/>
                  </a:lnSpc>
                </a:pPr>
                <a:endParaRPr lang="en-US" sz="2800" b="1">
                  <a:solidFill>
                    <a:srgbClr val="002060"/>
                  </a:solidFill>
                  <a:latin typeface="Times New Roman" pitchFamily="18" charset="0"/>
                  <a:cs typeface="Times New Roman" pitchFamily="18" charset="0"/>
                </a:endParaRPr>
              </a:p>
            </p:txBody>
          </p:sp>
        </p:grpSp>
      </p:grpSp>
      <p:sp>
        <p:nvSpPr>
          <p:cNvPr id="20" name="Rectangle 19"/>
          <p:cNvSpPr/>
          <p:nvPr/>
        </p:nvSpPr>
        <p:spPr>
          <a:xfrm>
            <a:off x="2301170" y="1243370"/>
            <a:ext cx="9412700" cy="523220"/>
          </a:xfrm>
          <a:prstGeom prst="rect">
            <a:avLst/>
          </a:prstGeom>
        </p:spPr>
        <p:txBody>
          <a:bodyPr wrap="square">
            <a:spAutoFit/>
          </a:bodyPr>
          <a:lstStyle/>
          <a:p>
            <a:pPr algn="ctr"/>
            <a:r>
              <a:rPr lang="vi-VN" sz="2800" b="1">
                <a:solidFill>
                  <a:srgbClr val="002060"/>
                </a:solidFill>
                <a:latin typeface="Times New Roman" pitchFamily="18" charset="0"/>
                <a:cs typeface="Times New Roman" pitchFamily="18" charset="0"/>
              </a:rPr>
              <a:t>Tình huống vi phạm các nội quy, quy định, pháp luật</a:t>
            </a:r>
          </a:p>
        </p:txBody>
      </p:sp>
      <p:pic>
        <p:nvPicPr>
          <p:cNvPr id="2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081" y="966779"/>
            <a:ext cx="1367518" cy="104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6243591" y="4900587"/>
            <a:ext cx="5470279" cy="105620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r>
              <a:rPr lang="en-US" sz="2700" b="1">
                <a:solidFill>
                  <a:srgbClr val="002060"/>
                </a:solidFill>
                <a:latin typeface="Times New Roman" pitchFamily="18" charset="0"/>
                <a:cs typeface="Times New Roman" pitchFamily="18" charset="0"/>
              </a:rPr>
              <a:t>Mình không làm đâu.</a:t>
            </a:r>
          </a:p>
        </p:txBody>
      </p:sp>
    </p:spTree>
    <p:extLst>
      <p:ext uri="{BB962C8B-B14F-4D97-AF65-F5344CB8AC3E}">
        <p14:creationId xmlns:p14="http://schemas.microsoft.com/office/powerpoint/2010/main" val="115032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circle(in)">
                                      <p:cBhvr>
                                        <p:cTn id="7" dur="2000"/>
                                        <p:tgtEl>
                                          <p:spTgt spid="5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circle(in)">
                                      <p:cBhvr>
                                        <p:cTn id="10" dur="2000"/>
                                        <p:tgtEl>
                                          <p:spTgt spid="5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circle(in)">
                                      <p:cBhvr>
                                        <p:cTn id="13" dur="2000"/>
                                        <p:tgtEl>
                                          <p:spTgt spid="5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barn(inVertical)">
                                      <p:cBhvr>
                                        <p:cTn id="18" dur="500"/>
                                        <p:tgtEl>
                                          <p:spTgt spid="5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barn(inVertical)">
                                      <p:cBhvr>
                                        <p:cTn id="21" dur="500"/>
                                        <p:tgtEl>
                                          <p:spTgt spid="6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p:bldP spid="58" grpId="0" animBg="1"/>
      <p:bldP spid="59" grpId="0" animBg="1"/>
      <p:bldP spid="60" grpId="0" animBg="1"/>
      <p:bldP spid="2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A8B2BBF6-248A-4D00-91AF-40C4D5AC32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7748" y="52256"/>
            <a:ext cx="8704982" cy="920218"/>
          </a:xfrm>
          <a:prstGeom prst="rect">
            <a:avLst/>
          </a:prstGeom>
        </p:spPr>
      </p:pic>
      <p:sp>
        <p:nvSpPr>
          <p:cNvPr id="35" name="TextBox 34">
            <a:extLst>
              <a:ext uri="{FF2B5EF4-FFF2-40B4-BE49-F238E27FC236}">
                <a16:creationId xmlns:a16="http://schemas.microsoft.com/office/drawing/2014/main" id="{23E28E47-60F9-423C-B866-1FA8E553999F}"/>
              </a:ext>
            </a:extLst>
          </p:cNvPr>
          <p:cNvSpPr txBox="1"/>
          <p:nvPr/>
        </p:nvSpPr>
        <p:spPr>
          <a:xfrm>
            <a:off x="1633928" y="181881"/>
            <a:ext cx="9368802" cy="615553"/>
          </a:xfrm>
          <a:prstGeom prst="rect">
            <a:avLst/>
          </a:prstGeom>
          <a:noFill/>
        </p:spPr>
        <p:txBody>
          <a:bodyPr wrap="square" rtlCol="0">
            <a:spAutoFit/>
          </a:bodyPr>
          <a:lstStyle/>
          <a:p>
            <a:pPr lvl="0" algn="ctr">
              <a:defRPr/>
            </a:pPr>
            <a:r>
              <a:rPr lang="en-US" sz="3400" b="1" noProof="0">
                <a:solidFill>
                  <a:srgbClr val="FF0000"/>
                </a:solidFill>
                <a:latin typeface="Times New Roman" pitchFamily="18" charset="0"/>
                <a:cs typeface="Times New Roman" pitchFamily="18" charset="0"/>
              </a:rPr>
              <a:t>Điều em trải nghiệm</a:t>
            </a:r>
            <a:endParaRPr kumimoji="0" lang="x-none" sz="3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sp>
        <p:nvSpPr>
          <p:cNvPr id="36" name="Rectangle 35"/>
          <p:cNvSpPr/>
          <p:nvPr/>
        </p:nvSpPr>
        <p:spPr>
          <a:xfrm>
            <a:off x="565062" y="1372925"/>
            <a:ext cx="5458367" cy="196537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200" b="1">
                <a:solidFill>
                  <a:srgbClr val="002060"/>
                </a:solidFill>
                <a:latin typeface="Times New Roman" pitchFamily="18" charset="0"/>
                <a:cs typeface="Times New Roman" pitchFamily="18" charset="0"/>
              </a:rPr>
              <a:t>Trong cuộc sống có nhiều tình huống cần từ chối. Tuỳ theo tình huống xảy ra, có thể từ chối thẳng bằng cách trả lời dứt khoát “không”, có thể từ chối thương lượng hoặc từ chối trì hoãn.</a:t>
            </a:r>
            <a:endParaRPr lang="en-US" sz="2200" b="1">
              <a:solidFill>
                <a:srgbClr val="002060"/>
              </a:solidFill>
              <a:latin typeface="Times New Roman" pitchFamily="18" charset="0"/>
              <a:cs typeface="Times New Roman" pitchFamily="18" charset="0"/>
            </a:endParaRPr>
          </a:p>
        </p:txBody>
      </p:sp>
      <p:sp>
        <p:nvSpPr>
          <p:cNvPr id="37" name="Rectangle 36"/>
          <p:cNvSpPr/>
          <p:nvPr/>
        </p:nvSpPr>
        <p:spPr>
          <a:xfrm>
            <a:off x="6318329" y="1372925"/>
            <a:ext cx="5458367" cy="196537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200" b="1">
                <a:solidFill>
                  <a:srgbClr val="002060"/>
                </a:solidFill>
                <a:latin typeface="Times New Roman" pitchFamily="18" charset="0"/>
                <a:cs typeface="Times New Roman" pitchFamily="18" charset="0"/>
              </a:rPr>
              <a:t>Trong một số tình huống nguy hiểm, nếu không biết cách từ chối thương lượng hoặc trì hoãn mà từ chối thẳng có thể sẽ nguy hiểm đến tính mạng (ví dụ như gặp kẻ cướp hoặc kẻ xâm hại cơ thể ở nơi vắng người). </a:t>
            </a:r>
            <a:endParaRPr lang="en-US" sz="2200" b="1">
              <a:solidFill>
                <a:srgbClr val="002060"/>
              </a:solidFill>
              <a:latin typeface="Times New Roman" pitchFamily="18" charset="0"/>
              <a:cs typeface="Times New Roman" pitchFamily="18" charset="0"/>
            </a:endParaRPr>
          </a:p>
        </p:txBody>
      </p:sp>
      <p:sp>
        <p:nvSpPr>
          <p:cNvPr id="38" name="Rectangle 37"/>
          <p:cNvSpPr/>
          <p:nvPr/>
        </p:nvSpPr>
        <p:spPr>
          <a:xfrm>
            <a:off x="6318328" y="3715860"/>
            <a:ext cx="5458367" cy="256770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200" b="1">
                <a:solidFill>
                  <a:srgbClr val="002060"/>
                </a:solidFill>
                <a:latin typeface="Times New Roman" pitchFamily="18" charset="0"/>
                <a:cs typeface="Times New Roman" pitchFamily="18" charset="0"/>
              </a:rPr>
              <a:t>Vì vậy, mỗi người cần học cách từ chối để có kĩ năng từ chối và sử dụng kĩ năng từ chối một cách linh hoạt, khéo léo nhằm tránh được những hậu quả không đáng có, tránh được áp lực cho bản thân và luôn có cảm giác thoải mái trong giao tiếp, ứng xử với mọi người.</a:t>
            </a:r>
            <a:endParaRPr lang="en-US" sz="2200" b="1">
              <a:solidFill>
                <a:srgbClr val="002060"/>
              </a:solidFill>
              <a:latin typeface="Times New Roman" pitchFamily="18" charset="0"/>
              <a:cs typeface="Times New Roman" pitchFamily="18"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5551" y="3639109"/>
            <a:ext cx="4888221" cy="2644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063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arn(inVertical)">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barn(inVertical)">
                                      <p:cBhvr>
                                        <p:cTn id="2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animBg="1"/>
      <p:bldP spid="37" grpId="0" animBg="1"/>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278740" y="1305230"/>
            <a:ext cx="7997374" cy="1631216"/>
          </a:xfrm>
          <a:prstGeom prst="rect">
            <a:avLst/>
          </a:prstGeom>
          <a:noFill/>
        </p:spPr>
        <p:txBody>
          <a:bodyPr wrap="square" rtlCol="0">
            <a:spAutoFit/>
          </a:bodyPr>
          <a:lstStyle/>
          <a:p>
            <a:pPr algn="ctr"/>
            <a:r>
              <a:rPr lang="en-US" sz="5000" b="1">
                <a:ln w="10541" cmpd="sng">
                  <a:solidFill>
                    <a:schemeClr val="accent1">
                      <a:shade val="88000"/>
                      <a:satMod val="110000"/>
                    </a:schemeClr>
                  </a:solidFill>
                  <a:prstDash val="solid"/>
                </a:ln>
                <a:solidFill>
                  <a:srgbClr val="FF0000"/>
                </a:solidFill>
                <a:latin typeface="Times New Roman" pitchFamily="18" charset="0"/>
                <a:ea typeface="Tahoma" pitchFamily="34" charset="0"/>
                <a:cs typeface="Times New Roman" pitchFamily="18" charset="0"/>
              </a:rPr>
              <a:t>HOẠT ĐỘNG 3</a:t>
            </a:r>
          </a:p>
          <a:p>
            <a:pPr algn="ctr"/>
            <a:r>
              <a:rPr lang="vi-VN" sz="5000" b="1">
                <a:solidFill>
                  <a:srgbClr val="1F0ABC"/>
                </a:solidFill>
                <a:latin typeface="Times New Roman" pitchFamily="18" charset="0"/>
                <a:cs typeface="Times New Roman" pitchFamily="18" charset="0"/>
              </a:rPr>
              <a:t>Luyện tập kĩ năng từ chối</a:t>
            </a:r>
            <a:endParaRPr lang="en-US" sz="5000" b="1">
              <a:ln w="10541" cmpd="sng">
                <a:solidFill>
                  <a:schemeClr val="accent1">
                    <a:shade val="88000"/>
                    <a:satMod val="110000"/>
                  </a:schemeClr>
                </a:solidFill>
                <a:prstDash val="solid"/>
              </a:ln>
              <a:solidFill>
                <a:srgbClr val="1F0ABC"/>
              </a:solidFill>
              <a:latin typeface="Times New Roman" pitchFamily="18" charset="0"/>
              <a:ea typeface="Tahoma" pitchFamily="34" charset="0"/>
              <a:cs typeface="Times New Roman" pitchFamily="18"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372" y="3323770"/>
            <a:ext cx="3762375" cy="3235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94843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NỘI DUNG 2 - HOẠT ĐỘNG 3</a:t>
            </a:r>
            <a:endParaRPr lang="en-US" sz="2600" b="1" dirty="0">
              <a:solidFill>
                <a:srgbClr val="0000CC"/>
              </a:solidFill>
              <a:latin typeface="Times New Roman" pitchFamily="18" charset="0"/>
              <a:cs typeface="Times New Roman" pitchFamily="18" charset="0"/>
            </a:endParaRPr>
          </a:p>
        </p:txBody>
      </p:sp>
      <p:grpSp>
        <p:nvGrpSpPr>
          <p:cNvPr id="7" name="Group 6"/>
          <p:cNvGrpSpPr/>
          <p:nvPr/>
        </p:nvGrpSpPr>
        <p:grpSpPr>
          <a:xfrm>
            <a:off x="4557485" y="1180431"/>
            <a:ext cx="7006641" cy="4959112"/>
            <a:chOff x="3596018" y="-415882"/>
            <a:chExt cx="5525909" cy="7728026"/>
          </a:xfrm>
        </p:grpSpPr>
        <p:pic>
          <p:nvPicPr>
            <p:cNvPr id="8" name="Picture 7">
              <a:extLst>
                <a:ext uri="{FF2B5EF4-FFF2-40B4-BE49-F238E27FC236}">
                  <a16:creationId xmlns:a16="http://schemas.microsoft.com/office/drawing/2014/main" id="{A8B2BBF6-248A-4D00-91AF-40C4D5AC32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6018" y="-415882"/>
              <a:ext cx="5525909" cy="7728026"/>
            </a:xfrm>
            <a:prstGeom prst="rect">
              <a:avLst/>
            </a:prstGeom>
          </p:spPr>
        </p:pic>
        <p:sp>
          <p:nvSpPr>
            <p:cNvPr id="9" name="TextBox 8">
              <a:extLst>
                <a:ext uri="{FF2B5EF4-FFF2-40B4-BE49-F238E27FC236}">
                  <a16:creationId xmlns:a16="http://schemas.microsoft.com/office/drawing/2014/main" id="{23E28E47-60F9-423C-B866-1FA8E553999F}"/>
                </a:ext>
              </a:extLst>
            </p:cNvPr>
            <p:cNvSpPr txBox="1"/>
            <p:nvPr/>
          </p:nvSpPr>
          <p:spPr>
            <a:xfrm>
              <a:off x="3815459" y="1098737"/>
              <a:ext cx="4751578" cy="4422928"/>
            </a:xfrm>
            <a:prstGeom prst="rect">
              <a:avLst/>
            </a:prstGeom>
            <a:noFill/>
          </p:spPr>
          <p:txBody>
            <a:bodyPr wrap="square" rtlCol="0">
              <a:spAutoFit/>
            </a:bodyPr>
            <a:lstStyle/>
            <a:p>
              <a:pPr algn="ctr">
                <a:defRPr/>
              </a:pPr>
              <a:r>
                <a:rPr lang="en-US" sz="3200" b="1">
                  <a:solidFill>
                    <a:srgbClr val="C00000"/>
                  </a:solidFill>
                  <a:latin typeface="Times New Roman" pitchFamily="18" charset="0"/>
                  <a:cs typeface="Times New Roman" pitchFamily="18" charset="0"/>
                </a:rPr>
                <a:t>T</a:t>
              </a:r>
              <a:r>
                <a:rPr lang="vi-VN" sz="3200" b="1">
                  <a:solidFill>
                    <a:srgbClr val="C00000"/>
                  </a:solidFill>
                  <a:latin typeface="Times New Roman" pitchFamily="18" charset="0"/>
                  <a:cs typeface="Times New Roman" pitchFamily="18" charset="0"/>
                </a:rPr>
                <a:t>rao đổi, thảo luận và vận dụng kiến thức, kinh nghiệm mới về kĩ năng từ chối để đưa ra cách từ chối phù hợp và xây dựng kịch bản, sắm vai sân khấu khóa các tình huống sau trước lớp</a:t>
              </a:r>
              <a:endParaRPr lang="en-US" sz="3200" b="1">
                <a:solidFill>
                  <a:srgbClr val="C00000"/>
                </a:solidFill>
                <a:latin typeface="Times New Roman" pitchFamily="18" charset="0"/>
                <a:cs typeface="Times New Roman" pitchFamily="18" charset="0"/>
              </a:endParaRPr>
            </a:p>
          </p:txBody>
        </p:sp>
        <p:sp>
          <p:nvSpPr>
            <p:cNvPr id="10" name="6-Point Star 9"/>
            <p:cNvSpPr/>
            <p:nvPr/>
          </p:nvSpPr>
          <p:spPr>
            <a:xfrm>
              <a:off x="6089707" y="-294081"/>
              <a:ext cx="688308" cy="815413"/>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2" descr="http://thquangtrung.hoankiem.edu.vn/upload/29321/fck/files/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1921" y="4069070"/>
            <a:ext cx="2816056" cy="222434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7444" y="1264432"/>
            <a:ext cx="2820533" cy="2118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254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NỘI DUNG 2 - HOẠT ĐỘNG 3</a:t>
            </a:r>
            <a:endParaRPr lang="en-US" sz="2600" b="1" dirty="0">
              <a:solidFill>
                <a:srgbClr val="0000CC"/>
              </a:solidFill>
              <a:latin typeface="Times New Roman" pitchFamily="18" charset="0"/>
              <a:cs typeface="Times New Roman" pitchFamily="18" charset="0"/>
            </a:endParaRPr>
          </a:p>
        </p:txBody>
      </p:sp>
      <p:sp>
        <p:nvSpPr>
          <p:cNvPr id="12" name="Rounded Rectangle 11"/>
          <p:cNvSpPr/>
          <p:nvPr/>
        </p:nvSpPr>
        <p:spPr>
          <a:xfrm>
            <a:off x="718133" y="1241304"/>
            <a:ext cx="11256645" cy="1388951"/>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3" name="TextBox 12"/>
          <p:cNvSpPr txBox="1"/>
          <p:nvPr/>
        </p:nvSpPr>
        <p:spPr>
          <a:xfrm>
            <a:off x="805218" y="1449689"/>
            <a:ext cx="10994896" cy="1154162"/>
          </a:xfrm>
          <a:prstGeom prst="rect">
            <a:avLst/>
          </a:prstGeom>
          <a:noFill/>
        </p:spPr>
        <p:txBody>
          <a:bodyPr wrap="square" rtlCol="0">
            <a:spAutoFit/>
          </a:bodyPr>
          <a:lstStyle/>
          <a:p>
            <a:pPr lvl="0" algn="just"/>
            <a:r>
              <a:rPr lang="vi-VN" sz="2300">
                <a:solidFill>
                  <a:srgbClr val="002060"/>
                </a:solidFill>
                <a:latin typeface="+mj-lt"/>
              </a:rPr>
              <a:t>Trên đường đi học về, Nam nói với Mai:"Hôm nay là sinh nhật Hoa đấy, tối nay mình với bạn đến chúc mừng Hoa nhé". Tuy nhiên, Mai lại không muốn đi vào buổi tối vì có thể sẽ gặp nguy hiểm.</a:t>
            </a:r>
            <a:endParaRPr lang="vi-VN" sz="2300" i="1" dirty="0">
              <a:solidFill>
                <a:srgbClr val="002060"/>
              </a:solidFill>
              <a:latin typeface="+mj-lt"/>
              <a:ea typeface="Nixie One"/>
              <a:cs typeface="Times New Roman" pitchFamily="18" charset="0"/>
              <a:sym typeface="Nixie One"/>
            </a:endParaRPr>
          </a:p>
        </p:txBody>
      </p:sp>
      <p:sp>
        <p:nvSpPr>
          <p:cNvPr id="14" name="Rounded Rectangle 13"/>
          <p:cNvSpPr/>
          <p:nvPr/>
        </p:nvSpPr>
        <p:spPr>
          <a:xfrm>
            <a:off x="1002669" y="984084"/>
            <a:ext cx="2132420" cy="452829"/>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Nhóm 1,2</a:t>
            </a:r>
          </a:p>
        </p:txBody>
      </p:sp>
      <p:sp>
        <p:nvSpPr>
          <p:cNvPr id="15" name="Rounded Rectangle 14"/>
          <p:cNvSpPr/>
          <p:nvPr/>
        </p:nvSpPr>
        <p:spPr>
          <a:xfrm>
            <a:off x="718132" y="3033821"/>
            <a:ext cx="11256645" cy="1388951"/>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6" name="TextBox 15"/>
          <p:cNvSpPr txBox="1"/>
          <p:nvPr/>
        </p:nvSpPr>
        <p:spPr>
          <a:xfrm>
            <a:off x="805217" y="3387346"/>
            <a:ext cx="10994896" cy="800219"/>
          </a:xfrm>
          <a:prstGeom prst="rect">
            <a:avLst/>
          </a:prstGeom>
          <a:noFill/>
        </p:spPr>
        <p:txBody>
          <a:bodyPr wrap="square" rtlCol="0">
            <a:spAutoFit/>
          </a:bodyPr>
          <a:lstStyle/>
          <a:p>
            <a:pPr lvl="0" algn="just"/>
            <a:r>
              <a:rPr lang="vi-VN" sz="2300">
                <a:solidFill>
                  <a:srgbClr val="002060"/>
                </a:solidFill>
                <a:latin typeface="+mj-lt"/>
              </a:rPr>
              <a:t>Minh, Long và Huy chơi thân với nhau. Một lần, giữa Long và Huy xảy ra mâu thuẫn. Long rất tức giận nên đã rủ Minh không chơi cùng Huy nữa.</a:t>
            </a:r>
            <a:endParaRPr lang="vi-VN" sz="2300" i="1" dirty="0">
              <a:solidFill>
                <a:srgbClr val="002060"/>
              </a:solidFill>
              <a:latin typeface="+mj-lt"/>
              <a:ea typeface="Nixie One"/>
              <a:cs typeface="Times New Roman" pitchFamily="18" charset="0"/>
              <a:sym typeface="Nixie One"/>
            </a:endParaRPr>
          </a:p>
        </p:txBody>
      </p:sp>
      <p:sp>
        <p:nvSpPr>
          <p:cNvPr id="20" name="Rounded Rectangle 19"/>
          <p:cNvSpPr/>
          <p:nvPr/>
        </p:nvSpPr>
        <p:spPr>
          <a:xfrm>
            <a:off x="5342440" y="2831479"/>
            <a:ext cx="2132420" cy="452829"/>
          </a:xfrm>
          <a:prstGeom prst="roundRect">
            <a:avLst>
              <a:gd name="adj" fmla="val 30702"/>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Nhóm 3,4</a:t>
            </a:r>
          </a:p>
        </p:txBody>
      </p:sp>
      <p:sp>
        <p:nvSpPr>
          <p:cNvPr id="21" name="Rounded Rectangle 20"/>
          <p:cNvSpPr/>
          <p:nvPr/>
        </p:nvSpPr>
        <p:spPr>
          <a:xfrm>
            <a:off x="695868" y="4855366"/>
            <a:ext cx="11256645" cy="1516405"/>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2" name="TextBox 21"/>
          <p:cNvSpPr txBox="1"/>
          <p:nvPr/>
        </p:nvSpPr>
        <p:spPr>
          <a:xfrm>
            <a:off x="782953" y="5063751"/>
            <a:ext cx="10994896" cy="1154162"/>
          </a:xfrm>
          <a:prstGeom prst="rect">
            <a:avLst/>
          </a:prstGeom>
          <a:noFill/>
        </p:spPr>
        <p:txBody>
          <a:bodyPr wrap="square" rtlCol="0">
            <a:spAutoFit/>
          </a:bodyPr>
          <a:lstStyle/>
          <a:p>
            <a:pPr lvl="0" algn="just"/>
            <a:r>
              <a:rPr lang="vi-VN" sz="2300">
                <a:solidFill>
                  <a:srgbClr val="002060"/>
                </a:solidFill>
                <a:latin typeface="+mj-lt"/>
              </a:rPr>
              <a:t>Chiều nay, khi ra sân nhà văn hóa chơi đá bóng, Tuấn thấy một số bạn đang rủ nhau hút thuốc lá. Một bạn trong nhóm đó tiến lại gần và đưa cho Tuấn một điếu thuốc rồi nói: "Thử đi! Cảm giác đặc biệt". </a:t>
            </a:r>
            <a:endParaRPr lang="vi-VN" sz="2300" i="1" dirty="0">
              <a:solidFill>
                <a:srgbClr val="002060"/>
              </a:solidFill>
              <a:latin typeface="+mj-lt"/>
              <a:ea typeface="Nixie One"/>
              <a:cs typeface="Times New Roman" pitchFamily="18" charset="0"/>
              <a:sym typeface="Nixie One"/>
            </a:endParaRPr>
          </a:p>
        </p:txBody>
      </p:sp>
      <p:sp>
        <p:nvSpPr>
          <p:cNvPr id="23" name="Rounded Rectangle 22"/>
          <p:cNvSpPr/>
          <p:nvPr/>
        </p:nvSpPr>
        <p:spPr>
          <a:xfrm>
            <a:off x="9645429" y="4598146"/>
            <a:ext cx="2132420" cy="452829"/>
          </a:xfrm>
          <a:prstGeom prst="roundRect">
            <a:avLst>
              <a:gd name="adj" fmla="val 30702"/>
            </a:avLst>
          </a:prstGeom>
          <a:solidFill>
            <a:schemeClr val="accent5">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Nhóm 5,6</a:t>
            </a:r>
          </a:p>
        </p:txBody>
      </p:sp>
    </p:spTree>
    <p:extLst>
      <p:ext uri="{BB962C8B-B14F-4D97-AF65-F5344CB8AC3E}">
        <p14:creationId xmlns:p14="http://schemas.microsoft.com/office/powerpoint/2010/main" val="284361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500"/>
                                        <p:tgtEl>
                                          <p:spTgt spid="2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animBg="1"/>
      <p:bldP spid="16" grpId="0"/>
      <p:bldP spid="20" grpId="0" animBg="1"/>
      <p:bldP spid="21" grpId="0" animBg="1"/>
      <p:bldP spid="22" grpId="0"/>
      <p:bldP spid="2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NỘI DUNG 2 - HOẠT ĐỘNG 3</a:t>
            </a:r>
            <a:endParaRPr lang="en-US" sz="2600" b="1" dirty="0">
              <a:solidFill>
                <a:srgbClr val="0000CC"/>
              </a:solidFill>
              <a:latin typeface="Times New Roman" pitchFamily="18" charset="0"/>
              <a:cs typeface="Times New Roman" pitchFamily="18" charset="0"/>
            </a:endParaRPr>
          </a:p>
        </p:txBody>
      </p:sp>
      <p:sp>
        <p:nvSpPr>
          <p:cNvPr id="3" name="Rounded Rectangle 2"/>
          <p:cNvSpPr/>
          <p:nvPr/>
        </p:nvSpPr>
        <p:spPr>
          <a:xfrm>
            <a:off x="1308371" y="889140"/>
            <a:ext cx="10203541" cy="632868"/>
          </a:xfrm>
          <a:prstGeom prst="roundRect">
            <a:avLst>
              <a:gd name="adj" fmla="val 30702"/>
            </a:avLst>
          </a:prstGeom>
          <a:no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C00000"/>
                </a:solidFill>
                <a:latin typeface="Times New Roman" pitchFamily="18" charset="0"/>
                <a:cs typeface="Times New Roman" pitchFamily="18" charset="0"/>
              </a:rPr>
              <a:t>Gợi ý một số lời từ chối phù hợp với tình huống</a:t>
            </a:r>
            <a:endParaRPr lang="en-US" sz="3600" b="1">
              <a:solidFill>
                <a:srgbClr val="C00000"/>
              </a:solidFill>
              <a:latin typeface="Times New Roman" pitchFamily="18" charset="0"/>
              <a:cs typeface="Times New Roman" pitchFamily="18" charset="0"/>
            </a:endParaRPr>
          </a:p>
        </p:txBody>
      </p:sp>
      <p:sp>
        <p:nvSpPr>
          <p:cNvPr id="4" name="Rounded Rectangle 3"/>
          <p:cNvSpPr/>
          <p:nvPr/>
        </p:nvSpPr>
        <p:spPr>
          <a:xfrm>
            <a:off x="718133" y="1967004"/>
            <a:ext cx="11256645" cy="1388951"/>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5" name="TextBox 4"/>
          <p:cNvSpPr txBox="1"/>
          <p:nvPr/>
        </p:nvSpPr>
        <p:spPr>
          <a:xfrm>
            <a:off x="805218" y="2175389"/>
            <a:ext cx="10994896" cy="1154162"/>
          </a:xfrm>
          <a:prstGeom prst="rect">
            <a:avLst/>
          </a:prstGeom>
          <a:noFill/>
        </p:spPr>
        <p:txBody>
          <a:bodyPr wrap="square" rtlCol="0">
            <a:spAutoFit/>
          </a:bodyPr>
          <a:lstStyle/>
          <a:p>
            <a:pPr lvl="0" algn="just"/>
            <a:r>
              <a:rPr lang="vi-VN" sz="2300">
                <a:solidFill>
                  <a:srgbClr val="002060"/>
                </a:solidFill>
                <a:latin typeface="+mj-lt"/>
              </a:rPr>
              <a:t>Trên đường đi học về, Nam nói với Mai:"Hôm nay là sinh nhật Hoa đấy, tối nay mình với bạn đến chúc mừng Hoa nhé". Tuy nhiên, Mai lại không muốn đi vào buổi tối vì có thể sẽ gặp nguy hiểm.</a:t>
            </a:r>
            <a:endParaRPr lang="vi-VN" sz="2300" i="1" dirty="0">
              <a:solidFill>
                <a:srgbClr val="002060"/>
              </a:solidFill>
              <a:latin typeface="+mj-lt"/>
              <a:ea typeface="Nixie One"/>
              <a:cs typeface="Times New Roman" pitchFamily="18" charset="0"/>
              <a:sym typeface="Nixie One"/>
            </a:endParaRPr>
          </a:p>
        </p:txBody>
      </p:sp>
      <p:sp>
        <p:nvSpPr>
          <p:cNvPr id="6" name="Rounded Rectangle 5"/>
          <p:cNvSpPr/>
          <p:nvPr/>
        </p:nvSpPr>
        <p:spPr>
          <a:xfrm>
            <a:off x="1002669" y="1709784"/>
            <a:ext cx="2132420" cy="452829"/>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Nhóm 1,2</a:t>
            </a:r>
          </a:p>
        </p:txBody>
      </p:sp>
      <p:sp>
        <p:nvSpPr>
          <p:cNvPr id="7" name="TextBox 6"/>
          <p:cNvSpPr txBox="1"/>
          <p:nvPr/>
        </p:nvSpPr>
        <p:spPr>
          <a:xfrm>
            <a:off x="1182589" y="3713917"/>
            <a:ext cx="10240153" cy="923330"/>
          </a:xfrm>
          <a:prstGeom prst="rect">
            <a:avLst/>
          </a:prstGeom>
          <a:noFill/>
        </p:spPr>
        <p:txBody>
          <a:bodyPr wrap="square" rtlCol="0">
            <a:spAutoFit/>
          </a:bodyPr>
          <a:lstStyle/>
          <a:p>
            <a:pPr lvl="0" algn="just"/>
            <a:r>
              <a:rPr lang="vi-VN" sz="2700">
                <a:solidFill>
                  <a:srgbClr val="C00000"/>
                </a:solidFill>
                <a:latin typeface="+mj-lt"/>
              </a:rPr>
              <a:t>“Tối nay bố mẹ mình đi làm về muộn, mình phải ở nhà với em nhỏ. Để ngày mai chúng mình chúc mừng sinh nhật Hoa trên lớp nhé”.</a:t>
            </a:r>
            <a:endParaRPr lang="vi-VN" sz="2700" i="1" dirty="0">
              <a:solidFill>
                <a:srgbClr val="C00000"/>
              </a:solidFill>
              <a:latin typeface="+mj-lt"/>
              <a:ea typeface="Nixie One"/>
              <a:cs typeface="Times New Roman" pitchFamily="18" charset="0"/>
              <a:sym typeface="Nixie One"/>
            </a:endParaRPr>
          </a:p>
        </p:txBody>
      </p:sp>
      <p:sp>
        <p:nvSpPr>
          <p:cNvPr id="8" name="TextBox 7"/>
          <p:cNvSpPr txBox="1"/>
          <p:nvPr/>
        </p:nvSpPr>
        <p:spPr>
          <a:xfrm>
            <a:off x="1182588" y="4861599"/>
            <a:ext cx="10240153" cy="923330"/>
          </a:xfrm>
          <a:prstGeom prst="rect">
            <a:avLst/>
          </a:prstGeom>
          <a:noFill/>
        </p:spPr>
        <p:txBody>
          <a:bodyPr wrap="square" rtlCol="0">
            <a:spAutoFit/>
          </a:bodyPr>
          <a:lstStyle/>
          <a:p>
            <a:pPr lvl="0" algn="just"/>
            <a:r>
              <a:rPr lang="vi-VN" sz="2700">
                <a:solidFill>
                  <a:srgbClr val="C00000"/>
                </a:solidFill>
                <a:latin typeface="+mj-lt"/>
              </a:rPr>
              <a:t>“Bố mẹ không đồng ý cho mình đi buổi tối vì vấn đề an toàn. Chiều mai tan học, chúng mình rủ Hoa đi uống trà sữa mừng sinh nhật nhé!”.</a:t>
            </a:r>
            <a:endParaRPr lang="vi-VN" sz="2700" i="1" dirty="0">
              <a:solidFill>
                <a:srgbClr val="C00000"/>
              </a:solidFill>
              <a:latin typeface="+mj-lt"/>
              <a:ea typeface="Nixie One"/>
              <a:cs typeface="Times New Roman" pitchFamily="18" charset="0"/>
              <a:sym typeface="Nixie One"/>
            </a:endParaRPr>
          </a:p>
        </p:txBody>
      </p:sp>
    </p:spTree>
    <p:extLst>
      <p:ext uri="{BB962C8B-B14F-4D97-AF65-F5344CB8AC3E}">
        <p14:creationId xmlns:p14="http://schemas.microsoft.com/office/powerpoint/2010/main" val="273625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NỘI DUNG 2 - HOẠT ĐỘNG 3</a:t>
            </a:r>
            <a:endParaRPr lang="en-US" sz="2600" b="1" dirty="0">
              <a:solidFill>
                <a:srgbClr val="0000CC"/>
              </a:solidFill>
              <a:latin typeface="Times New Roman" pitchFamily="18" charset="0"/>
              <a:cs typeface="Times New Roman" pitchFamily="18" charset="0"/>
            </a:endParaRPr>
          </a:p>
        </p:txBody>
      </p:sp>
      <p:sp>
        <p:nvSpPr>
          <p:cNvPr id="3" name="Rounded Rectangle 2"/>
          <p:cNvSpPr/>
          <p:nvPr/>
        </p:nvSpPr>
        <p:spPr>
          <a:xfrm>
            <a:off x="1308371" y="889140"/>
            <a:ext cx="10203541" cy="632868"/>
          </a:xfrm>
          <a:prstGeom prst="roundRect">
            <a:avLst>
              <a:gd name="adj" fmla="val 30702"/>
            </a:avLst>
          </a:prstGeom>
          <a:no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C00000"/>
                </a:solidFill>
                <a:latin typeface="Times New Roman" pitchFamily="18" charset="0"/>
                <a:cs typeface="Times New Roman" pitchFamily="18" charset="0"/>
              </a:rPr>
              <a:t>Gợi ý một số lời từ chối phù hợp với tình huống</a:t>
            </a:r>
            <a:endParaRPr lang="en-US" sz="3600" b="1">
              <a:solidFill>
                <a:srgbClr val="C00000"/>
              </a:solidFill>
              <a:latin typeface="Times New Roman" pitchFamily="18" charset="0"/>
              <a:cs typeface="Times New Roman" pitchFamily="18" charset="0"/>
            </a:endParaRPr>
          </a:p>
        </p:txBody>
      </p:sp>
      <p:sp>
        <p:nvSpPr>
          <p:cNvPr id="7" name="TextBox 6"/>
          <p:cNvSpPr txBox="1"/>
          <p:nvPr/>
        </p:nvSpPr>
        <p:spPr>
          <a:xfrm>
            <a:off x="1182589" y="3713917"/>
            <a:ext cx="10240153" cy="1338828"/>
          </a:xfrm>
          <a:prstGeom prst="rect">
            <a:avLst/>
          </a:prstGeom>
          <a:noFill/>
        </p:spPr>
        <p:txBody>
          <a:bodyPr wrap="square" rtlCol="0">
            <a:spAutoFit/>
          </a:bodyPr>
          <a:lstStyle/>
          <a:p>
            <a:pPr lvl="0" algn="just"/>
            <a:r>
              <a:rPr lang="vi-VN" sz="2700">
                <a:solidFill>
                  <a:srgbClr val="C00000"/>
                </a:solidFill>
                <a:latin typeface="+mj-lt"/>
              </a:rPr>
              <a:t>“Chúng ta đã chơi với nhau từ lâu nên hãy đối xử tốt với nhau, luôn yêu thương nhau và nói ra những sự hiểu nhầm để cùng nhau sửa sai thay vì đi nói xấu và không chơi với bạn như vậy”</a:t>
            </a:r>
            <a:r>
              <a:rPr lang="en-US" sz="2700">
                <a:solidFill>
                  <a:srgbClr val="C00000"/>
                </a:solidFill>
                <a:latin typeface="+mj-lt"/>
              </a:rPr>
              <a:t>.</a:t>
            </a:r>
            <a:endParaRPr lang="vi-VN" sz="2700" i="1" dirty="0">
              <a:solidFill>
                <a:srgbClr val="C00000"/>
              </a:solidFill>
              <a:latin typeface="+mj-lt"/>
              <a:ea typeface="Nixie One"/>
              <a:cs typeface="Times New Roman" pitchFamily="18" charset="0"/>
              <a:sym typeface="Nixie One"/>
            </a:endParaRPr>
          </a:p>
        </p:txBody>
      </p:sp>
      <p:sp>
        <p:nvSpPr>
          <p:cNvPr id="8" name="TextBox 7"/>
          <p:cNvSpPr txBox="1"/>
          <p:nvPr/>
        </p:nvSpPr>
        <p:spPr>
          <a:xfrm>
            <a:off x="1182588" y="5238963"/>
            <a:ext cx="10240153" cy="923330"/>
          </a:xfrm>
          <a:prstGeom prst="rect">
            <a:avLst/>
          </a:prstGeom>
          <a:noFill/>
        </p:spPr>
        <p:txBody>
          <a:bodyPr wrap="square" rtlCol="0">
            <a:spAutoFit/>
          </a:bodyPr>
          <a:lstStyle/>
          <a:p>
            <a:pPr lvl="0" algn="just"/>
            <a:r>
              <a:rPr lang="vi-VN" sz="2700">
                <a:solidFill>
                  <a:srgbClr val="C00000"/>
                </a:solidFill>
                <a:latin typeface="+mj-lt"/>
              </a:rPr>
              <a:t>“Long bình tĩnh đã, Tớ sẽ gặp Huy để tìm hiểu sự việc, có thể là có sự hiểu nhầm nào đó ở đây</a:t>
            </a:r>
            <a:r>
              <a:rPr lang="en-US" sz="2700">
                <a:solidFill>
                  <a:srgbClr val="C00000"/>
                </a:solidFill>
                <a:latin typeface="+mj-lt"/>
              </a:rPr>
              <a:t>”.</a:t>
            </a:r>
            <a:endParaRPr lang="vi-VN" sz="2700" i="1" dirty="0">
              <a:solidFill>
                <a:srgbClr val="C00000"/>
              </a:solidFill>
              <a:latin typeface="+mj-lt"/>
              <a:ea typeface="Nixie One"/>
              <a:cs typeface="Times New Roman" pitchFamily="18" charset="0"/>
              <a:sym typeface="Nixie One"/>
            </a:endParaRPr>
          </a:p>
        </p:txBody>
      </p:sp>
      <p:sp>
        <p:nvSpPr>
          <p:cNvPr id="9" name="Rounded Rectangle 8"/>
          <p:cNvSpPr/>
          <p:nvPr/>
        </p:nvSpPr>
        <p:spPr>
          <a:xfrm>
            <a:off x="674341" y="1895357"/>
            <a:ext cx="11256645" cy="1388951"/>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0" name="TextBox 9"/>
          <p:cNvSpPr txBox="1"/>
          <p:nvPr/>
        </p:nvSpPr>
        <p:spPr>
          <a:xfrm>
            <a:off x="761426" y="2248882"/>
            <a:ext cx="10994896" cy="800219"/>
          </a:xfrm>
          <a:prstGeom prst="rect">
            <a:avLst/>
          </a:prstGeom>
          <a:noFill/>
        </p:spPr>
        <p:txBody>
          <a:bodyPr wrap="square" rtlCol="0">
            <a:spAutoFit/>
          </a:bodyPr>
          <a:lstStyle/>
          <a:p>
            <a:pPr lvl="0" algn="just"/>
            <a:r>
              <a:rPr lang="vi-VN" sz="2300">
                <a:solidFill>
                  <a:srgbClr val="002060"/>
                </a:solidFill>
                <a:latin typeface="+mj-lt"/>
              </a:rPr>
              <a:t>Minh, Long và Huy chơi thân với nhau. Một lần, giữa Long và Huy xảy ra mâu thuẫn. Long rất tức giận nên đã rủ Minh không chơi cùng Huy nữa.</a:t>
            </a:r>
            <a:endParaRPr lang="vi-VN" sz="2300" i="1" dirty="0">
              <a:solidFill>
                <a:srgbClr val="002060"/>
              </a:solidFill>
              <a:latin typeface="+mj-lt"/>
              <a:ea typeface="Nixie One"/>
              <a:cs typeface="Times New Roman" pitchFamily="18" charset="0"/>
              <a:sym typeface="Nixie One"/>
            </a:endParaRPr>
          </a:p>
        </p:txBody>
      </p:sp>
      <p:sp>
        <p:nvSpPr>
          <p:cNvPr id="11" name="Rounded Rectangle 10"/>
          <p:cNvSpPr/>
          <p:nvPr/>
        </p:nvSpPr>
        <p:spPr>
          <a:xfrm>
            <a:off x="5298649" y="1693015"/>
            <a:ext cx="2132420" cy="452829"/>
          </a:xfrm>
          <a:prstGeom prst="roundRect">
            <a:avLst>
              <a:gd name="adj" fmla="val 30702"/>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Nhóm 3,4</a:t>
            </a:r>
          </a:p>
        </p:txBody>
      </p:sp>
    </p:spTree>
    <p:extLst>
      <p:ext uri="{BB962C8B-B14F-4D97-AF65-F5344CB8AC3E}">
        <p14:creationId xmlns:p14="http://schemas.microsoft.com/office/powerpoint/2010/main" val="409769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animBg="1"/>
      <p:bldP spid="10" grpId="0"/>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NỘI DUNG 2 - HOẠT ĐỘNG 3</a:t>
            </a:r>
            <a:endParaRPr lang="en-US" sz="2600" b="1" dirty="0">
              <a:solidFill>
                <a:srgbClr val="0000CC"/>
              </a:solidFill>
              <a:latin typeface="Times New Roman" pitchFamily="18" charset="0"/>
              <a:cs typeface="Times New Roman" pitchFamily="18" charset="0"/>
            </a:endParaRPr>
          </a:p>
        </p:txBody>
      </p:sp>
      <p:sp>
        <p:nvSpPr>
          <p:cNvPr id="3" name="Rounded Rectangle 2"/>
          <p:cNvSpPr/>
          <p:nvPr/>
        </p:nvSpPr>
        <p:spPr>
          <a:xfrm>
            <a:off x="1308371" y="889140"/>
            <a:ext cx="10203541" cy="632868"/>
          </a:xfrm>
          <a:prstGeom prst="roundRect">
            <a:avLst>
              <a:gd name="adj" fmla="val 30702"/>
            </a:avLst>
          </a:prstGeom>
          <a:no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rgbClr val="C00000"/>
                </a:solidFill>
                <a:latin typeface="Times New Roman" pitchFamily="18" charset="0"/>
                <a:cs typeface="Times New Roman" pitchFamily="18" charset="0"/>
              </a:rPr>
              <a:t>Gợi ý một số lời từ chối phù hợp với tình huống</a:t>
            </a:r>
            <a:endParaRPr lang="en-US" sz="3600" b="1">
              <a:solidFill>
                <a:srgbClr val="C00000"/>
              </a:solidFill>
              <a:latin typeface="Times New Roman" pitchFamily="18" charset="0"/>
              <a:cs typeface="Times New Roman" pitchFamily="18" charset="0"/>
            </a:endParaRPr>
          </a:p>
        </p:txBody>
      </p:sp>
      <p:sp>
        <p:nvSpPr>
          <p:cNvPr id="7" name="TextBox 6"/>
          <p:cNvSpPr txBox="1"/>
          <p:nvPr/>
        </p:nvSpPr>
        <p:spPr>
          <a:xfrm>
            <a:off x="1182589" y="3960655"/>
            <a:ext cx="10240153" cy="507831"/>
          </a:xfrm>
          <a:prstGeom prst="rect">
            <a:avLst/>
          </a:prstGeom>
          <a:noFill/>
        </p:spPr>
        <p:txBody>
          <a:bodyPr wrap="square" rtlCol="0">
            <a:spAutoFit/>
          </a:bodyPr>
          <a:lstStyle/>
          <a:p>
            <a:pPr lvl="0" algn="just"/>
            <a:r>
              <a:rPr lang="vi-VN" sz="2700">
                <a:solidFill>
                  <a:srgbClr val="C00000"/>
                </a:solidFill>
                <a:latin typeface="+mj-lt"/>
              </a:rPr>
              <a:t>“Tớ không hút, nó có hại cho sức khỏe”.</a:t>
            </a:r>
          </a:p>
        </p:txBody>
      </p:sp>
      <p:sp>
        <p:nvSpPr>
          <p:cNvPr id="8" name="TextBox 7"/>
          <p:cNvSpPr txBox="1"/>
          <p:nvPr/>
        </p:nvSpPr>
        <p:spPr>
          <a:xfrm>
            <a:off x="1182588" y="5035767"/>
            <a:ext cx="10240153" cy="507831"/>
          </a:xfrm>
          <a:prstGeom prst="rect">
            <a:avLst/>
          </a:prstGeom>
          <a:noFill/>
        </p:spPr>
        <p:txBody>
          <a:bodyPr wrap="square" rtlCol="0">
            <a:spAutoFit/>
          </a:bodyPr>
          <a:lstStyle/>
          <a:p>
            <a:pPr lvl="0" algn="just"/>
            <a:r>
              <a:rPr lang="vi-VN" sz="2700">
                <a:solidFill>
                  <a:srgbClr val="C00000"/>
                </a:solidFill>
                <a:latin typeface="+mj-lt"/>
              </a:rPr>
              <a:t>“Tớ không muốn thử!”.</a:t>
            </a:r>
          </a:p>
        </p:txBody>
      </p:sp>
      <p:sp>
        <p:nvSpPr>
          <p:cNvPr id="12" name="Rounded Rectangle 11"/>
          <p:cNvSpPr/>
          <p:nvPr/>
        </p:nvSpPr>
        <p:spPr>
          <a:xfrm>
            <a:off x="652078" y="1894452"/>
            <a:ext cx="11256645" cy="1516405"/>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3" name="TextBox 12"/>
          <p:cNvSpPr txBox="1"/>
          <p:nvPr/>
        </p:nvSpPr>
        <p:spPr>
          <a:xfrm>
            <a:off x="739163" y="2102837"/>
            <a:ext cx="10994896" cy="1154162"/>
          </a:xfrm>
          <a:prstGeom prst="rect">
            <a:avLst/>
          </a:prstGeom>
          <a:noFill/>
        </p:spPr>
        <p:txBody>
          <a:bodyPr wrap="square" rtlCol="0">
            <a:spAutoFit/>
          </a:bodyPr>
          <a:lstStyle/>
          <a:p>
            <a:pPr lvl="0" algn="just"/>
            <a:r>
              <a:rPr lang="vi-VN" sz="2300">
                <a:solidFill>
                  <a:srgbClr val="002060"/>
                </a:solidFill>
                <a:latin typeface="+mj-lt"/>
              </a:rPr>
              <a:t>Chiều nay, khi ra sân nhà văn hóa chơi đá bóng, Tuấn thấy một số bạn đang rủ nhau hút thuốc lá. Một bạn trong nhóm đó tiến lại gần và đưa cho Tuấn một điếu thuốc rồi nói: "Thử đi! Cảm giác đặc biệt". </a:t>
            </a:r>
            <a:endParaRPr lang="vi-VN" sz="2300" i="1" dirty="0">
              <a:solidFill>
                <a:srgbClr val="002060"/>
              </a:solidFill>
              <a:latin typeface="+mj-lt"/>
              <a:ea typeface="Nixie One"/>
              <a:cs typeface="Times New Roman" pitchFamily="18" charset="0"/>
              <a:sym typeface="Nixie One"/>
            </a:endParaRPr>
          </a:p>
        </p:txBody>
      </p:sp>
      <p:sp>
        <p:nvSpPr>
          <p:cNvPr id="14" name="Rounded Rectangle 13"/>
          <p:cNvSpPr/>
          <p:nvPr/>
        </p:nvSpPr>
        <p:spPr>
          <a:xfrm>
            <a:off x="9601639" y="1637232"/>
            <a:ext cx="2132420" cy="452829"/>
          </a:xfrm>
          <a:prstGeom prst="roundRect">
            <a:avLst>
              <a:gd name="adj" fmla="val 30702"/>
            </a:avLst>
          </a:prstGeom>
          <a:solidFill>
            <a:schemeClr val="accent5">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Nhóm 5,6</a:t>
            </a:r>
          </a:p>
        </p:txBody>
      </p:sp>
    </p:spTree>
    <p:extLst>
      <p:ext uri="{BB962C8B-B14F-4D97-AF65-F5344CB8AC3E}">
        <p14:creationId xmlns:p14="http://schemas.microsoft.com/office/powerpoint/2010/main" val="84655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2" grpId="0" animBg="1"/>
      <p:bldP spid="13" grpId="0"/>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2409370" y="923592"/>
            <a:ext cx="7576458" cy="3170099"/>
          </a:xfrm>
          <a:prstGeom prst="rect">
            <a:avLst/>
          </a:prstGeom>
          <a:noFill/>
        </p:spPr>
        <p:txBody>
          <a:bodyPr wrap="square" rtlCol="0">
            <a:spAutoFit/>
          </a:bodyPr>
          <a:lstStyle/>
          <a:p>
            <a:pPr algn="ctr"/>
            <a:r>
              <a:rPr lang="en-US" sz="5000" b="1">
                <a:ln w="10541" cmpd="sng">
                  <a:solidFill>
                    <a:schemeClr val="accent1">
                      <a:shade val="88000"/>
                      <a:satMod val="110000"/>
                    </a:schemeClr>
                  </a:solidFill>
                  <a:prstDash val="solid"/>
                </a:ln>
                <a:solidFill>
                  <a:schemeClr val="bg1"/>
                </a:solidFill>
                <a:latin typeface="Times New Roman" pitchFamily="18" charset="0"/>
                <a:ea typeface="Tahoma" pitchFamily="34" charset="0"/>
                <a:cs typeface="Times New Roman" pitchFamily="18" charset="0"/>
              </a:rPr>
              <a:t>HOẠT ĐỘNG 4</a:t>
            </a:r>
          </a:p>
          <a:p>
            <a:pPr algn="ctr"/>
            <a:r>
              <a:rPr lang="vi-VN" sz="5000" b="1">
                <a:solidFill>
                  <a:schemeClr val="bg1"/>
                </a:solidFill>
                <a:latin typeface="Times New Roman" pitchFamily="18" charset="0"/>
                <a:cs typeface="Times New Roman" pitchFamily="18" charset="0"/>
              </a:rPr>
              <a:t>Rèn luyện kĩ năng từ chối trong các tình huống của cuộc sống hằng ngày</a:t>
            </a:r>
            <a:endParaRPr lang="en-US" sz="5000" b="1">
              <a:ln w="10541" cmpd="sng">
                <a:solidFill>
                  <a:schemeClr val="accent1">
                    <a:shade val="88000"/>
                    <a:satMod val="110000"/>
                  </a:schemeClr>
                </a:solidFill>
                <a:prstDash val="solid"/>
              </a:ln>
              <a:solidFill>
                <a:schemeClr val="bg1"/>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41833872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NỘI DUNG 2 - HOẠT ĐỘNG 4</a:t>
            </a:r>
            <a:endParaRPr lang="en-US" sz="2600" b="1" dirty="0">
              <a:solidFill>
                <a:srgbClr val="0000CC"/>
              </a:solidFill>
              <a:latin typeface="Times New Roman" pitchFamily="18" charset="0"/>
              <a:cs typeface="Times New Roman" pitchFamily="18" charset="0"/>
            </a:endParaRPr>
          </a:p>
        </p:txBody>
      </p:sp>
      <p:sp>
        <p:nvSpPr>
          <p:cNvPr id="9" name="Rounded Rectangle 8"/>
          <p:cNvSpPr/>
          <p:nvPr/>
        </p:nvSpPr>
        <p:spPr>
          <a:xfrm>
            <a:off x="3838617" y="5131493"/>
            <a:ext cx="8251781" cy="1166990"/>
          </a:xfrm>
          <a:prstGeom prst="roundRect">
            <a:avLst>
              <a:gd name="adj" fmla="val 22746"/>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0" b="1" i="1">
              <a:solidFill>
                <a:srgbClr val="002060"/>
              </a:solidFill>
              <a:latin typeface="Times New Roman" pitchFamily="18" charset="0"/>
              <a:cs typeface="Times New Roman" pitchFamily="18" charset="0"/>
            </a:endParaRPr>
          </a:p>
        </p:txBody>
      </p:sp>
      <p:sp>
        <p:nvSpPr>
          <p:cNvPr id="10" name="Rounded Rectangle 9"/>
          <p:cNvSpPr/>
          <p:nvPr/>
        </p:nvSpPr>
        <p:spPr>
          <a:xfrm>
            <a:off x="3875314" y="1595498"/>
            <a:ext cx="8142515" cy="4511368"/>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1" name="TextBox 10"/>
          <p:cNvSpPr txBox="1"/>
          <p:nvPr/>
        </p:nvSpPr>
        <p:spPr>
          <a:xfrm>
            <a:off x="3980336" y="2107242"/>
            <a:ext cx="7968341" cy="3554819"/>
          </a:xfrm>
          <a:prstGeom prst="rect">
            <a:avLst/>
          </a:prstGeom>
          <a:noFill/>
        </p:spPr>
        <p:txBody>
          <a:bodyPr wrap="square" rtlCol="0">
            <a:spAutoFit/>
          </a:bodyPr>
          <a:lstStyle/>
          <a:p>
            <a:pPr marL="514350" lvl="0" indent="-514350" algn="just">
              <a:lnSpc>
                <a:spcPct val="150000"/>
              </a:lnSpc>
              <a:buFont typeface="+mj-lt"/>
              <a:buAutoNum type="arabicPeriod"/>
            </a:pPr>
            <a:r>
              <a:rPr lang="vi-VN" sz="2500" b="1">
                <a:solidFill>
                  <a:srgbClr val="002060"/>
                </a:solidFill>
                <a:latin typeface="+mj-lt"/>
              </a:rPr>
              <a:t>Em hãy vận dụng và thực hiện các kĩ năng từ chối trong những tình huống mà bản thân gặp phải ở cuộc sống hàng ngày</a:t>
            </a:r>
            <a:endParaRPr lang="en-US" sz="2500" b="1">
              <a:solidFill>
                <a:srgbClr val="002060"/>
              </a:solidFill>
              <a:latin typeface="+mj-lt"/>
            </a:endParaRPr>
          </a:p>
          <a:p>
            <a:pPr marL="514350" lvl="0" indent="-514350" algn="just">
              <a:lnSpc>
                <a:spcPct val="150000"/>
              </a:lnSpc>
              <a:buFont typeface="+mj-lt"/>
              <a:buAutoNum type="arabicPeriod"/>
            </a:pPr>
            <a:r>
              <a:rPr lang="vi-VN" sz="2500" b="1">
                <a:solidFill>
                  <a:srgbClr val="002060"/>
                </a:solidFill>
                <a:latin typeface="+mj-lt"/>
              </a:rPr>
              <a:t>Lưu lại minh chứng để chia sẻ với thầy cô và các bạn trong lớp về tình huống đã gặp và cách từ chối trong tình huống đó.</a:t>
            </a:r>
          </a:p>
        </p:txBody>
      </p:sp>
      <p:sp>
        <p:nvSpPr>
          <p:cNvPr id="15" name="Rounded Rectangle 14"/>
          <p:cNvSpPr/>
          <p:nvPr/>
        </p:nvSpPr>
        <p:spPr>
          <a:xfrm>
            <a:off x="6570674" y="1115812"/>
            <a:ext cx="2751793"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Nhiệm vụ</a:t>
            </a:r>
          </a:p>
        </p:txBody>
      </p:sp>
      <p:grpSp>
        <p:nvGrpSpPr>
          <p:cNvPr id="16" name="组合 36"/>
          <p:cNvGrpSpPr>
            <a:grpSpLocks/>
          </p:cNvGrpSpPr>
          <p:nvPr/>
        </p:nvGrpSpPr>
        <p:grpSpPr bwMode="auto">
          <a:xfrm>
            <a:off x="706125" y="1275880"/>
            <a:ext cx="2776950" cy="1975645"/>
            <a:chOff x="1295400" y="2786058"/>
            <a:chExt cx="1753450" cy="1751017"/>
          </a:xfrm>
        </p:grpSpPr>
        <p:grpSp>
          <p:nvGrpSpPr>
            <p:cNvPr id="17" name="Group 6"/>
            <p:cNvGrpSpPr>
              <a:grpSpLocks/>
            </p:cNvGrpSpPr>
            <p:nvPr/>
          </p:nvGrpSpPr>
          <p:grpSpPr bwMode="auto">
            <a:xfrm>
              <a:off x="1295400" y="2786058"/>
              <a:ext cx="1753450" cy="1751017"/>
              <a:chOff x="1823" y="2371"/>
              <a:chExt cx="1801" cy="1801"/>
            </a:xfrm>
          </p:grpSpPr>
          <p:sp>
            <p:nvSpPr>
              <p:cNvPr id="19"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20"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18" name="Text Box 9"/>
            <p:cNvSpPr txBox="1">
              <a:spLocks noChangeArrowheads="1"/>
            </p:cNvSpPr>
            <p:nvPr/>
          </p:nvSpPr>
          <p:spPr bwMode="auto">
            <a:xfrm>
              <a:off x="1422930" y="3142002"/>
              <a:ext cx="1475415" cy="1199156"/>
            </a:xfrm>
            <a:prstGeom prst="rect">
              <a:avLst/>
            </a:prstGeom>
            <a:noFill/>
            <a:ln w="9525">
              <a:noFill/>
              <a:miter lim="800000"/>
              <a:headEnd/>
              <a:tailEnd/>
            </a:ln>
          </p:spPr>
          <p:txBody>
            <a:bodyPr anchor="ctr"/>
            <a:lstStyle/>
            <a:p>
              <a:pPr algn="ctr"/>
              <a:r>
                <a:rPr lang="en-US" altLang="zh-CN" sz="3500" b="1">
                  <a:solidFill>
                    <a:srgbClr val="FF0000"/>
                  </a:solidFill>
                  <a:latin typeface="Times New Roman" pitchFamily="18" charset="0"/>
                  <a:ea typeface="微软雅黑" pitchFamily="34" charset="-122"/>
                  <a:cs typeface="Times New Roman" pitchFamily="18" charset="0"/>
                </a:rPr>
                <a:t>Hoạt động cá nhân</a:t>
              </a:r>
              <a:endParaRPr lang="zh-CN" altLang="en-US" sz="3500" b="1" dirty="0">
                <a:solidFill>
                  <a:srgbClr val="FF0000"/>
                </a:solidFill>
                <a:latin typeface="Times New Roman" pitchFamily="18" charset="0"/>
                <a:ea typeface="微软雅黑" pitchFamily="34" charset="-122"/>
                <a:cs typeface="Times New Roman" pitchFamily="18" charset="0"/>
              </a:endParaRPr>
            </a:p>
          </p:txBody>
        </p:sp>
      </p:grpSp>
      <p:pic>
        <p:nvPicPr>
          <p:cNvPr id="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463" y="3525189"/>
            <a:ext cx="2501887" cy="2802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082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t="-6000" b="-6000"/>
          </a:stretch>
        </a:blipFill>
        <a:effectLst/>
      </p:bgPr>
    </p:bg>
    <p:spTree>
      <p:nvGrpSpPr>
        <p:cNvPr id="1" name=""/>
        <p:cNvGrpSpPr/>
        <p:nvPr/>
      </p:nvGrpSpPr>
      <p:grpSpPr>
        <a:xfrm>
          <a:off x="0" y="0"/>
          <a:ext cx="0" cy="0"/>
          <a:chOff x="0" y="0"/>
          <a:chExt cx="0" cy="0"/>
        </a:xfrm>
      </p:grpSpPr>
      <p:sp>
        <p:nvSpPr>
          <p:cNvPr id="6" name="TextBox 5"/>
          <p:cNvSpPr txBox="1"/>
          <p:nvPr/>
        </p:nvSpPr>
        <p:spPr>
          <a:xfrm>
            <a:off x="2804111" y="734905"/>
            <a:ext cx="6528576" cy="3170099"/>
          </a:xfrm>
          <a:prstGeom prst="rect">
            <a:avLst/>
          </a:prstGeom>
          <a:solidFill>
            <a:schemeClr val="bg1"/>
          </a:solidFill>
        </p:spPr>
        <p:txBody>
          <a:bodyPr wrap="square" rtlCol="0">
            <a:spAutoFit/>
          </a:bodyPr>
          <a:lstStyle/>
          <a:p>
            <a:pPr algn="ctr"/>
            <a:r>
              <a:rPr lang="en-US" sz="50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HOẠT ĐỘNG 1</a:t>
            </a:r>
          </a:p>
          <a:p>
            <a:pPr algn="ctr"/>
            <a:r>
              <a:rPr lang="vi-VN" sz="5000" b="1">
                <a:solidFill>
                  <a:srgbClr val="1F0ABC"/>
                </a:solidFill>
                <a:latin typeface="Times New Roman" pitchFamily="18" charset="0"/>
                <a:cs typeface="Times New Roman" pitchFamily="18" charset="0"/>
              </a:rPr>
              <a:t>Tìm hiểu biểu hiện của người sống có trách nhiệm</a:t>
            </a:r>
            <a:endParaRPr lang="en-US" sz="5000" b="1">
              <a:ln w="10541" cmpd="sng">
                <a:solidFill>
                  <a:schemeClr val="accent1">
                    <a:shade val="88000"/>
                    <a:satMod val="110000"/>
                  </a:schemeClr>
                </a:solidFill>
                <a:prstDash val="solid"/>
              </a:ln>
              <a:solidFill>
                <a:srgbClr val="1F0ABC"/>
              </a:solidFill>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9122889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grpSp>
        <p:nvGrpSpPr>
          <p:cNvPr id="13" name="组合 36"/>
          <p:cNvGrpSpPr>
            <a:grpSpLocks/>
          </p:cNvGrpSpPr>
          <p:nvPr/>
        </p:nvGrpSpPr>
        <p:grpSpPr bwMode="auto">
          <a:xfrm>
            <a:off x="900182" y="419432"/>
            <a:ext cx="1408923" cy="4776681"/>
            <a:chOff x="1295400" y="2786058"/>
            <a:chExt cx="1753450" cy="1751017"/>
          </a:xfrm>
        </p:grpSpPr>
        <p:grpSp>
          <p:nvGrpSpPr>
            <p:cNvPr id="14" name="Group 6"/>
            <p:cNvGrpSpPr>
              <a:grpSpLocks/>
            </p:cNvGrpSpPr>
            <p:nvPr/>
          </p:nvGrpSpPr>
          <p:grpSpPr bwMode="auto">
            <a:xfrm>
              <a:off x="1295400" y="2786058"/>
              <a:ext cx="1753450" cy="1751017"/>
              <a:chOff x="1823" y="2371"/>
              <a:chExt cx="1801" cy="1801"/>
            </a:xfrm>
          </p:grpSpPr>
          <p:sp>
            <p:nvSpPr>
              <p:cNvPr id="16" name="Oval 7"/>
              <p:cNvSpPr>
                <a:spLocks noChangeArrowheads="1"/>
              </p:cNvSpPr>
              <p:nvPr/>
            </p:nvSpPr>
            <p:spPr bwMode="auto">
              <a:xfrm>
                <a:off x="1823" y="2371"/>
                <a:ext cx="1801" cy="1801"/>
              </a:xfrm>
              <a:prstGeom prst="ellipse">
                <a:avLst/>
              </a:prstGeom>
              <a:solidFill>
                <a:srgbClr val="00B0F0">
                  <a:alpha val="48000"/>
                </a:srgbClr>
              </a:solidFill>
              <a:ln w="9525">
                <a:no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sp>
            <p:nvSpPr>
              <p:cNvPr id="17" name="Oval 8"/>
              <p:cNvSpPr>
                <a:spLocks noChangeArrowheads="1"/>
              </p:cNvSpPr>
              <p:nvPr/>
            </p:nvSpPr>
            <p:spPr bwMode="auto">
              <a:xfrm>
                <a:off x="1945" y="2493"/>
                <a:ext cx="1556" cy="1556"/>
              </a:xfrm>
              <a:prstGeom prst="ellipse">
                <a:avLst/>
              </a:prstGeom>
              <a:solidFill>
                <a:schemeClr val="bg1">
                  <a:lumMod val="95000"/>
                </a:schemeClr>
              </a:solidFill>
              <a:ln w="38100">
                <a:solidFill>
                  <a:srgbClr val="FFFFFF"/>
                </a:solidFill>
                <a:round/>
                <a:headEnd/>
                <a:tailEnd/>
              </a:ln>
            </p:spPr>
            <p:txBody>
              <a:bodyPr anchor="ctr"/>
              <a:lstStyle/>
              <a:p>
                <a:endParaRPr lang="zh-CN" altLang="en-US" sz="3600" b="1" dirty="0">
                  <a:solidFill>
                    <a:schemeClr val="bg1"/>
                  </a:solidFill>
                  <a:latin typeface="Times New Roman" pitchFamily="18" charset="0"/>
                  <a:ea typeface="微软雅黑" pitchFamily="34" charset="-122"/>
                  <a:cs typeface="Times New Roman" pitchFamily="18" charset="0"/>
                </a:endParaRPr>
              </a:p>
            </p:txBody>
          </p:sp>
        </p:grpSp>
        <p:sp>
          <p:nvSpPr>
            <p:cNvPr id="15" name="Text Box 9"/>
            <p:cNvSpPr txBox="1">
              <a:spLocks noChangeArrowheads="1"/>
            </p:cNvSpPr>
            <p:nvPr/>
          </p:nvSpPr>
          <p:spPr bwMode="auto">
            <a:xfrm>
              <a:off x="1422930" y="3013363"/>
              <a:ext cx="1475415" cy="1199156"/>
            </a:xfrm>
            <a:prstGeom prst="rect">
              <a:avLst/>
            </a:prstGeom>
            <a:noFill/>
            <a:ln w="9525">
              <a:noFill/>
              <a:miter lim="800000"/>
              <a:headEnd/>
              <a:tailEnd/>
            </a:ln>
          </p:spPr>
          <p:txBody>
            <a:bodyPr anchor="ctr"/>
            <a:lstStyle/>
            <a:p>
              <a:pPr algn="ctr"/>
              <a:r>
                <a:rPr lang="en-US" altLang="zh-CN" sz="3500" b="1">
                  <a:solidFill>
                    <a:srgbClr val="FF0000"/>
                  </a:solidFill>
                  <a:latin typeface="Times New Roman" pitchFamily="18" charset="0"/>
                  <a:ea typeface="微软雅黑" pitchFamily="34" charset="-122"/>
                  <a:cs typeface="Times New Roman" pitchFamily="18" charset="0"/>
                </a:rPr>
                <a:t>Chia sẻ</a:t>
              </a:r>
            </a:p>
            <a:p>
              <a:pPr algn="ctr"/>
              <a:r>
                <a:rPr lang="en-US" altLang="zh-CN" sz="3500" b="1">
                  <a:solidFill>
                    <a:srgbClr val="FF0000"/>
                  </a:solidFill>
                  <a:latin typeface="Times New Roman" pitchFamily="18" charset="0"/>
                  <a:ea typeface="微软雅黑" pitchFamily="34" charset="-122"/>
                  <a:cs typeface="Times New Roman" pitchFamily="18" charset="0"/>
                </a:rPr>
                <a:t>cá </a:t>
              </a:r>
            </a:p>
            <a:p>
              <a:pPr algn="ctr"/>
              <a:r>
                <a:rPr lang="en-US" altLang="zh-CN" sz="3500" b="1">
                  <a:solidFill>
                    <a:srgbClr val="FF0000"/>
                  </a:solidFill>
                  <a:latin typeface="Times New Roman" pitchFamily="18" charset="0"/>
                  <a:ea typeface="微软雅黑" pitchFamily="34" charset="-122"/>
                  <a:cs typeface="Times New Roman" pitchFamily="18" charset="0"/>
                </a:rPr>
                <a:t>nhân</a:t>
              </a:r>
              <a:endParaRPr lang="zh-CN" altLang="en-US" sz="3500" b="1" dirty="0">
                <a:solidFill>
                  <a:srgbClr val="FF0000"/>
                </a:solidFill>
                <a:latin typeface="Times New Roman" pitchFamily="18" charset="0"/>
                <a:ea typeface="微软雅黑" pitchFamily="34" charset="-122"/>
                <a:cs typeface="Times New Roman" pitchFamily="18" charset="0"/>
              </a:endParaRPr>
            </a:p>
          </p:txBody>
        </p:sp>
      </p:gr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442416" y="1415034"/>
            <a:ext cx="2599418" cy="3055257"/>
          </a:xfrm>
          <a:prstGeom prst="rect">
            <a:avLst/>
          </a:prstGeom>
        </p:spPr>
      </p:pic>
      <p:sp>
        <p:nvSpPr>
          <p:cNvPr id="19" name="Cloud Callout 15">
            <a:extLst>
              <a:ext uri="{FF2B5EF4-FFF2-40B4-BE49-F238E27FC236}">
                <a16:creationId xmlns:a16="http://schemas.microsoft.com/office/drawing/2014/main" id="{5BE95668-11B8-4B85-A70B-D8E27EE7CA2B}"/>
              </a:ext>
            </a:extLst>
          </p:cNvPr>
          <p:cNvSpPr/>
          <p:nvPr/>
        </p:nvSpPr>
        <p:spPr>
          <a:xfrm rot="20762210">
            <a:off x="6238195" y="348196"/>
            <a:ext cx="5535576" cy="2699344"/>
          </a:xfrm>
          <a:prstGeom prst="cloudCallout">
            <a:avLst>
              <a:gd name="adj1" fmla="val -78679"/>
              <a:gd name="adj2" fmla="val 3249"/>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endParaRPr kumimoji="0" lang="en-US" sz="3200" b="1" i="1"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sp>
        <p:nvSpPr>
          <p:cNvPr id="20" name="Rectangle 19"/>
          <p:cNvSpPr/>
          <p:nvPr/>
        </p:nvSpPr>
        <p:spPr>
          <a:xfrm rot="20362634">
            <a:off x="6586584" y="814624"/>
            <a:ext cx="4774811" cy="1569660"/>
          </a:xfrm>
          <a:prstGeom prst="rect">
            <a:avLst/>
          </a:prstGeom>
          <a:noFill/>
          <a:ln>
            <a:noFill/>
          </a:ln>
        </p:spPr>
        <p:txBody>
          <a:bodyPr wrap="square">
            <a:spAutoFit/>
          </a:bodyPr>
          <a:lstStyle/>
          <a:p>
            <a:pPr algn="ctr"/>
            <a:r>
              <a:rPr lang="vi-VN" sz="3200" b="1" i="1">
                <a:solidFill>
                  <a:srgbClr val="C00000"/>
                </a:solidFill>
                <a:latin typeface="Times New Roman" pitchFamily="18" charset="0"/>
                <a:cs typeface="Times New Roman" pitchFamily="18" charset="0"/>
              </a:rPr>
              <a:t>Em hãy chia sẻ những điều học hỏi được sau khi tham gia các hoạt động</a:t>
            </a:r>
            <a:endParaRPr lang="en-US" sz="3200" b="1" i="1">
              <a:solidFill>
                <a:srgbClr val="C00000"/>
              </a:solidFill>
              <a:latin typeface="Times New Roman" pitchFamily="18" charset="0"/>
              <a:cs typeface="Times New Roman" pitchFamily="18" charset="0"/>
            </a:endParaRPr>
          </a:p>
        </p:txBody>
      </p:sp>
      <p:sp>
        <p:nvSpPr>
          <p:cNvPr id="11" name="Cloud Callout 15">
            <a:extLst>
              <a:ext uri="{FF2B5EF4-FFF2-40B4-BE49-F238E27FC236}">
                <a16:creationId xmlns:a16="http://schemas.microsoft.com/office/drawing/2014/main" id="{5BE95668-11B8-4B85-A70B-D8E27EE7CA2B}"/>
              </a:ext>
            </a:extLst>
          </p:cNvPr>
          <p:cNvSpPr/>
          <p:nvPr/>
        </p:nvSpPr>
        <p:spPr>
          <a:xfrm rot="638413">
            <a:off x="6269596" y="3379181"/>
            <a:ext cx="5535576" cy="2817100"/>
          </a:xfrm>
          <a:prstGeom prst="cloudCallout">
            <a:avLst>
              <a:gd name="adj1" fmla="val -78679"/>
              <a:gd name="adj2" fmla="val 3249"/>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endParaRPr kumimoji="0" lang="en-US" sz="3200" b="1" i="1"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sp>
        <p:nvSpPr>
          <p:cNvPr id="21" name="Rectangle 20"/>
          <p:cNvSpPr/>
          <p:nvPr/>
        </p:nvSpPr>
        <p:spPr>
          <a:xfrm rot="153792">
            <a:off x="6677318" y="3920067"/>
            <a:ext cx="4774811" cy="1569660"/>
          </a:xfrm>
          <a:prstGeom prst="rect">
            <a:avLst/>
          </a:prstGeom>
          <a:noFill/>
          <a:ln>
            <a:noFill/>
          </a:ln>
        </p:spPr>
        <p:txBody>
          <a:bodyPr wrap="square">
            <a:spAutoFit/>
          </a:bodyPr>
          <a:lstStyle/>
          <a:p>
            <a:pPr algn="ctr"/>
            <a:r>
              <a:rPr lang="vi-VN" sz="3200" b="1" i="1">
                <a:solidFill>
                  <a:srgbClr val="C00000"/>
                </a:solidFill>
                <a:latin typeface="Times New Roman" pitchFamily="18" charset="0"/>
                <a:cs typeface="Times New Roman" pitchFamily="18" charset="0"/>
              </a:rPr>
              <a:t>Thuận lợi và khó khăn của em khi trải nghiệm các hoạt động trong chủ đề</a:t>
            </a:r>
            <a:endParaRPr lang="en-US" sz="3200" b="1" i="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503650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in)">
                                      <p:cBhvr>
                                        <p:cTn id="10" dur="20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11" grpId="0" animBg="1"/>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sp>
        <p:nvSpPr>
          <p:cNvPr id="14" name="TextBox 13"/>
          <p:cNvSpPr txBox="1"/>
          <p:nvPr/>
        </p:nvSpPr>
        <p:spPr>
          <a:xfrm>
            <a:off x="2801256" y="2106308"/>
            <a:ext cx="6545942" cy="2862322"/>
          </a:xfrm>
          <a:prstGeom prst="rect">
            <a:avLst/>
          </a:prstGeom>
          <a:solidFill>
            <a:schemeClr val="bg1"/>
          </a:solidFill>
        </p:spPr>
        <p:txBody>
          <a:bodyPr wrap="square" rtlCol="0">
            <a:spAutoFit/>
          </a:bodyPr>
          <a:lstStyle/>
          <a:p>
            <a:pPr algn="ctr"/>
            <a:r>
              <a:rPr lang="en-US" sz="45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TỔNG KẾT</a:t>
            </a:r>
          </a:p>
          <a:p>
            <a:pPr algn="ctr"/>
            <a:r>
              <a:rPr lang="en-US" sz="45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ĐÁNH GIÁ </a:t>
            </a:r>
          </a:p>
          <a:p>
            <a:pPr algn="ctr"/>
            <a:r>
              <a:rPr lang="en-US" sz="4500" b="1">
                <a:ln w="10541" cmpd="sng">
                  <a:solidFill>
                    <a:schemeClr val="accent1">
                      <a:shade val="88000"/>
                      <a:satMod val="110000"/>
                    </a:schemeClr>
                  </a:solidFill>
                  <a:prstDash val="solid"/>
                </a:ln>
                <a:solidFill>
                  <a:srgbClr val="C00000"/>
                </a:solidFill>
                <a:latin typeface="Times New Roman" pitchFamily="18" charset="0"/>
                <a:ea typeface="Tahoma" pitchFamily="34" charset="0"/>
                <a:cs typeface="Times New Roman" pitchFamily="18" charset="0"/>
              </a:rPr>
              <a:t>KẾT QUẢ THỰC HIỆN </a:t>
            </a:r>
          </a:p>
          <a:p>
            <a:pPr algn="ctr"/>
            <a:r>
              <a:rPr lang="en-US" sz="4500" b="1">
                <a:ln w="10541" cmpd="sng">
                  <a:solidFill>
                    <a:schemeClr val="accent1">
                      <a:shade val="88000"/>
                      <a:satMod val="110000"/>
                    </a:schemeClr>
                  </a:solidFill>
                  <a:prstDash val="solid"/>
                </a:ln>
                <a:solidFill>
                  <a:srgbClr val="1F0ABC"/>
                </a:solidFill>
                <a:latin typeface="Times New Roman" pitchFamily="18" charset="0"/>
                <a:ea typeface="Tahoma" pitchFamily="34" charset="0"/>
                <a:cs typeface="Times New Roman" pitchFamily="18" charset="0"/>
              </a:rPr>
              <a:t>CHỦ ĐỀ 3</a:t>
            </a:r>
          </a:p>
        </p:txBody>
      </p:sp>
    </p:spTree>
    <p:extLst>
      <p:ext uri="{BB962C8B-B14F-4D97-AF65-F5344CB8AC3E}">
        <p14:creationId xmlns:p14="http://schemas.microsoft.com/office/powerpoint/2010/main" val="175111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4000"/>
            <a:lum/>
          </a:blip>
          <a:srcRect/>
          <a:stretch>
            <a:fillRect/>
          </a:stretch>
        </a:blipFill>
        <a:effectLst/>
      </p:bgPr>
    </p:bg>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148771"/>
            <a:ext cx="11323637" cy="6585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656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circle(in)">
                                      <p:cBhvr>
                                        <p:cTn id="7" dur="2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1494020" y="2221637"/>
            <a:ext cx="10270760" cy="1754326"/>
          </a:xfrm>
          <a:prstGeom prst="rect">
            <a:avLst/>
          </a:prstGeom>
          <a:noFill/>
        </p:spPr>
        <p:txBody>
          <a:bodyPr wrap="none" lIns="91440" tIns="45720" rIns="91440" bIns="45720">
            <a:spAutoFit/>
          </a:bodyPr>
          <a:lstStyle/>
          <a:p>
            <a:pPr lvl="0" algn="ctr"/>
            <a:r>
              <a:rPr lang="en-US" sz="5400" b="1" i="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Bài học đến đây là kết thúc</a:t>
            </a:r>
          </a:p>
          <a:p>
            <a:pPr lvl="0" algn="ctr"/>
            <a:r>
              <a:rPr lang="en-US" sz="5400" b="1" i="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ea typeface="Nixie One"/>
                <a:cs typeface="Times New Roman" pitchFamily="18" charset="0"/>
                <a:sym typeface="Nixie One"/>
              </a:rPr>
              <a:t>Chúc các em chăm ngoan học giỏi</a:t>
            </a:r>
            <a:endParaRPr lang="en-US" sz="54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820041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NỘI DUNG 1 - HOẠT ĐỘNG 1</a:t>
            </a:r>
            <a:endParaRPr lang="en-US" sz="2600" b="1" dirty="0">
              <a:solidFill>
                <a:srgbClr val="0000CC"/>
              </a:solidFill>
              <a:latin typeface="Times New Roman" pitchFamily="18" charset="0"/>
              <a:cs typeface="Times New Roman" pitchFamily="18" charset="0"/>
            </a:endParaRPr>
          </a:p>
        </p:txBody>
      </p:sp>
      <p:pic>
        <p:nvPicPr>
          <p:cNvPr id="21" name="Picture 2" descr="http://thquangtrung.hoankiem.edu.vn/upload/29321/fck/files/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908" y="1131739"/>
            <a:ext cx="3033163" cy="214482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rotWithShape="1">
          <a:blip r:embed="rId4">
            <a:extLst>
              <a:ext uri="{28A0092B-C50C-407E-A947-70E740481C1C}">
                <a14:useLocalDpi xmlns:a14="http://schemas.microsoft.com/office/drawing/2010/main" val="0"/>
              </a:ext>
            </a:extLst>
          </a:blip>
          <a:srcRect t="26257" b="-438"/>
          <a:stretch/>
        </p:blipFill>
        <p:spPr>
          <a:xfrm>
            <a:off x="599028" y="3759200"/>
            <a:ext cx="3733130" cy="2746014"/>
          </a:xfrm>
          <a:prstGeom prst="rect">
            <a:avLst/>
          </a:prstGeom>
        </p:spPr>
      </p:pic>
      <p:sp>
        <p:nvSpPr>
          <p:cNvPr id="24" name="Rounded Rectangle 23"/>
          <p:cNvSpPr/>
          <p:nvPr/>
        </p:nvSpPr>
        <p:spPr>
          <a:xfrm>
            <a:off x="4658424" y="4386007"/>
            <a:ext cx="7173812" cy="181311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5" name="TextBox 24"/>
          <p:cNvSpPr txBox="1"/>
          <p:nvPr/>
        </p:nvSpPr>
        <p:spPr>
          <a:xfrm>
            <a:off x="4741037" y="4537123"/>
            <a:ext cx="6887505" cy="1661993"/>
          </a:xfrm>
          <a:prstGeom prst="rect">
            <a:avLst/>
          </a:prstGeom>
          <a:noFill/>
        </p:spPr>
        <p:txBody>
          <a:bodyPr wrap="square" rtlCol="0">
            <a:spAutoFit/>
          </a:bodyPr>
          <a:lstStyle/>
          <a:p>
            <a:pPr lvl="0" algn="ctr"/>
            <a:r>
              <a:rPr lang="en-US" sz="3400" i="1">
                <a:solidFill>
                  <a:srgbClr val="C00000"/>
                </a:solidFill>
                <a:latin typeface="Times New Roman" pitchFamily="18" charset="0"/>
                <a:cs typeface="Times New Roman" pitchFamily="18" charset="0"/>
                <a:sym typeface="Nixie One"/>
              </a:rPr>
              <a:t>Em hãy nêu biểu hiện sống có trách nhiệm của mỗi nhân vật trong các tình huống theo sự phân công sau:</a:t>
            </a:r>
          </a:p>
        </p:txBody>
      </p:sp>
      <p:sp>
        <p:nvSpPr>
          <p:cNvPr id="26" name="Rounded Rectangle 25"/>
          <p:cNvSpPr/>
          <p:nvPr/>
        </p:nvSpPr>
        <p:spPr>
          <a:xfrm>
            <a:off x="6432149" y="3877967"/>
            <a:ext cx="3505280" cy="632868"/>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Nhiệm vụ riêng</a:t>
            </a:r>
          </a:p>
        </p:txBody>
      </p:sp>
      <p:sp>
        <p:nvSpPr>
          <p:cNvPr id="27" name="Rounded Rectangle 26"/>
          <p:cNvSpPr/>
          <p:nvPr/>
        </p:nvSpPr>
        <p:spPr>
          <a:xfrm>
            <a:off x="4607130" y="1639779"/>
            <a:ext cx="7173812" cy="181311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28" name="TextBox 27"/>
          <p:cNvSpPr txBox="1"/>
          <p:nvPr/>
        </p:nvSpPr>
        <p:spPr>
          <a:xfrm>
            <a:off x="4689743" y="1895825"/>
            <a:ext cx="6887505" cy="1138773"/>
          </a:xfrm>
          <a:prstGeom prst="rect">
            <a:avLst/>
          </a:prstGeom>
          <a:noFill/>
        </p:spPr>
        <p:txBody>
          <a:bodyPr wrap="square" rtlCol="0">
            <a:spAutoFit/>
          </a:bodyPr>
          <a:lstStyle/>
          <a:p>
            <a:pPr lvl="0" algn="ctr"/>
            <a:r>
              <a:rPr lang="vi-VN" sz="3400" i="1">
                <a:solidFill>
                  <a:srgbClr val="C00000"/>
                </a:solidFill>
                <a:latin typeface="Times New Roman" pitchFamily="18" charset="0"/>
                <a:cs typeface="Times New Roman" pitchFamily="18" charset="0"/>
                <a:sym typeface="Nixie One"/>
              </a:rPr>
              <a:t>Hãy thảo luận và đưa ra những biểu hiện của người sống có trách nhiệm</a:t>
            </a:r>
            <a:endParaRPr lang="en-US" sz="3400" i="1">
              <a:solidFill>
                <a:srgbClr val="C00000"/>
              </a:solidFill>
              <a:latin typeface="Times New Roman" pitchFamily="18" charset="0"/>
              <a:cs typeface="Times New Roman" pitchFamily="18" charset="0"/>
              <a:sym typeface="Nixie One"/>
            </a:endParaRPr>
          </a:p>
        </p:txBody>
      </p:sp>
      <p:sp>
        <p:nvSpPr>
          <p:cNvPr id="29" name="Rounded Rectangle 28"/>
          <p:cNvSpPr/>
          <p:nvPr/>
        </p:nvSpPr>
        <p:spPr>
          <a:xfrm>
            <a:off x="6380855" y="1131739"/>
            <a:ext cx="3505280" cy="632868"/>
          </a:xfrm>
          <a:prstGeom prst="roundRect">
            <a:avLst>
              <a:gd name="adj" fmla="val 30702"/>
            </a:avLst>
          </a:prstGeom>
          <a:solidFill>
            <a:schemeClr val="accent4">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Nhiệm vụ chung</a:t>
            </a:r>
          </a:p>
        </p:txBody>
      </p:sp>
    </p:spTree>
    <p:extLst>
      <p:ext uri="{BB962C8B-B14F-4D97-AF65-F5344CB8AC3E}">
        <p14:creationId xmlns:p14="http://schemas.microsoft.com/office/powerpoint/2010/main" val="414764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barn(inVertical)">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animBg="1"/>
      <p:bldP spid="27" grpId="0" animBg="1"/>
      <p:bldP spid="28" grpId="0"/>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NỘI DUNG 1 - HOẠT ĐỘNG 1</a:t>
            </a:r>
            <a:endParaRPr lang="en-US" sz="2600" b="1" dirty="0">
              <a:solidFill>
                <a:srgbClr val="0000CC"/>
              </a:solidFill>
              <a:latin typeface="Times New Roman" pitchFamily="18" charset="0"/>
              <a:cs typeface="Times New Roman" pitchFamily="18" charset="0"/>
            </a:endParaRPr>
          </a:p>
        </p:txBody>
      </p:sp>
      <p:sp>
        <p:nvSpPr>
          <p:cNvPr id="15" name="Rounded Rectangle 14"/>
          <p:cNvSpPr/>
          <p:nvPr/>
        </p:nvSpPr>
        <p:spPr>
          <a:xfrm>
            <a:off x="718133" y="1197762"/>
            <a:ext cx="11256645" cy="1388951"/>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6" name="TextBox 15"/>
          <p:cNvSpPr txBox="1"/>
          <p:nvPr/>
        </p:nvSpPr>
        <p:spPr>
          <a:xfrm>
            <a:off x="805218" y="1406147"/>
            <a:ext cx="10994896" cy="1154162"/>
          </a:xfrm>
          <a:prstGeom prst="rect">
            <a:avLst/>
          </a:prstGeom>
          <a:noFill/>
        </p:spPr>
        <p:txBody>
          <a:bodyPr wrap="square" rtlCol="0">
            <a:spAutoFit/>
          </a:bodyPr>
          <a:lstStyle/>
          <a:p>
            <a:pPr lvl="0" algn="just"/>
            <a:r>
              <a:rPr lang="vi-VN" sz="2300">
                <a:solidFill>
                  <a:srgbClr val="002060"/>
                </a:solidFill>
                <a:latin typeface="+mj-lt"/>
              </a:rPr>
              <a:t>Dạo này, vì ham chơi điện tử nên kết quả làm bài kiểm tra của Nam vừa rồi rất kém. Nam cảm thấy vô cùng có lỗi với bố mẹ. Vì vậy. Nam quyết tâm không chơi điện tử nữa và dành nhiều thời gian hơn để ôn lại các kiến thức cũ.</a:t>
            </a:r>
            <a:endParaRPr lang="vi-VN" sz="2300" i="1" dirty="0">
              <a:solidFill>
                <a:srgbClr val="002060"/>
              </a:solidFill>
              <a:latin typeface="+mj-lt"/>
              <a:ea typeface="Nixie One"/>
              <a:cs typeface="Times New Roman" pitchFamily="18" charset="0"/>
              <a:sym typeface="Nixie One"/>
            </a:endParaRPr>
          </a:p>
        </p:txBody>
      </p:sp>
      <p:sp>
        <p:nvSpPr>
          <p:cNvPr id="20" name="Rounded Rectangle 19"/>
          <p:cNvSpPr/>
          <p:nvPr/>
        </p:nvSpPr>
        <p:spPr>
          <a:xfrm>
            <a:off x="1176837" y="940542"/>
            <a:ext cx="2132420" cy="452829"/>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Nhóm 1,2</a:t>
            </a:r>
          </a:p>
        </p:txBody>
      </p:sp>
      <p:sp>
        <p:nvSpPr>
          <p:cNvPr id="40" name="Rounded Rectangle 39"/>
          <p:cNvSpPr/>
          <p:nvPr/>
        </p:nvSpPr>
        <p:spPr>
          <a:xfrm>
            <a:off x="718132" y="2990279"/>
            <a:ext cx="11256645" cy="1388951"/>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41" name="TextBox 40"/>
          <p:cNvSpPr txBox="1"/>
          <p:nvPr/>
        </p:nvSpPr>
        <p:spPr>
          <a:xfrm>
            <a:off x="805217" y="3198664"/>
            <a:ext cx="10994896" cy="1154162"/>
          </a:xfrm>
          <a:prstGeom prst="rect">
            <a:avLst/>
          </a:prstGeom>
          <a:noFill/>
        </p:spPr>
        <p:txBody>
          <a:bodyPr wrap="square" rtlCol="0">
            <a:spAutoFit/>
          </a:bodyPr>
          <a:lstStyle/>
          <a:p>
            <a:pPr lvl="0" algn="just"/>
            <a:r>
              <a:rPr lang="vi-VN" sz="2300">
                <a:solidFill>
                  <a:srgbClr val="002060"/>
                </a:solidFill>
                <a:latin typeface="+mj-lt"/>
              </a:rPr>
              <a:t>Các bạn trong nhóm rủ Hạnh sau khi tan học sẽ đến nhà Lan dự sinh nhật. Nhưng mẹ của Hạnh đang ốm, bố Hạnh đi làm xa. Vì vậy, Hạnh đã chúc mừng sinh nhật Lan trên lớp để tan học có thể về nhà chăm sóc mẹ.</a:t>
            </a:r>
            <a:endParaRPr lang="vi-VN" sz="2300" i="1" dirty="0">
              <a:solidFill>
                <a:srgbClr val="002060"/>
              </a:solidFill>
              <a:latin typeface="+mj-lt"/>
              <a:ea typeface="Nixie One"/>
              <a:cs typeface="Times New Roman" pitchFamily="18" charset="0"/>
              <a:sym typeface="Nixie One"/>
            </a:endParaRPr>
          </a:p>
        </p:txBody>
      </p:sp>
      <p:sp>
        <p:nvSpPr>
          <p:cNvPr id="42" name="Rounded Rectangle 41"/>
          <p:cNvSpPr/>
          <p:nvPr/>
        </p:nvSpPr>
        <p:spPr>
          <a:xfrm>
            <a:off x="5516608" y="2787937"/>
            <a:ext cx="2132420" cy="452829"/>
          </a:xfrm>
          <a:prstGeom prst="roundRect">
            <a:avLst>
              <a:gd name="adj" fmla="val 30702"/>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Nhóm 3,4</a:t>
            </a:r>
          </a:p>
        </p:txBody>
      </p:sp>
      <p:sp>
        <p:nvSpPr>
          <p:cNvPr id="43" name="Rounded Rectangle 42"/>
          <p:cNvSpPr/>
          <p:nvPr/>
        </p:nvSpPr>
        <p:spPr>
          <a:xfrm>
            <a:off x="695868" y="4811824"/>
            <a:ext cx="11256645" cy="186474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44" name="TextBox 43"/>
          <p:cNvSpPr txBox="1"/>
          <p:nvPr/>
        </p:nvSpPr>
        <p:spPr>
          <a:xfrm>
            <a:off x="782953" y="5020209"/>
            <a:ext cx="10994896" cy="1508105"/>
          </a:xfrm>
          <a:prstGeom prst="rect">
            <a:avLst/>
          </a:prstGeom>
          <a:noFill/>
        </p:spPr>
        <p:txBody>
          <a:bodyPr wrap="square" rtlCol="0">
            <a:spAutoFit/>
          </a:bodyPr>
          <a:lstStyle/>
          <a:p>
            <a:pPr lvl="0" algn="just"/>
            <a:r>
              <a:rPr lang="vi-VN" sz="2300">
                <a:solidFill>
                  <a:srgbClr val="002060"/>
                </a:solidFill>
                <a:latin typeface="+mj-lt"/>
              </a:rPr>
              <a:t>An được nhóm giao nhiệm vụ sưu tầm những bức hình về danh lam, thắng cảnh. An nhớ ra trên các tạp chí, báo hoặc các cuốn lịch thường có những hình ảnh phong cảnh đẹp. Vì vậy An đã tranh thủ thời gian rảnh rỗi đến nhà họ hàng, hàng xóm để xin những bức ảnh này. Cuối cùng, An đã sưu tầm được khá nhiều hình ảnh theo sự phân công.</a:t>
            </a:r>
            <a:endParaRPr lang="vi-VN" sz="2300" i="1" dirty="0">
              <a:solidFill>
                <a:srgbClr val="002060"/>
              </a:solidFill>
              <a:latin typeface="+mj-lt"/>
              <a:ea typeface="Nixie One"/>
              <a:cs typeface="Times New Roman" pitchFamily="18" charset="0"/>
              <a:sym typeface="Nixie One"/>
            </a:endParaRPr>
          </a:p>
        </p:txBody>
      </p:sp>
      <p:sp>
        <p:nvSpPr>
          <p:cNvPr id="45" name="Rounded Rectangle 44"/>
          <p:cNvSpPr/>
          <p:nvPr/>
        </p:nvSpPr>
        <p:spPr>
          <a:xfrm>
            <a:off x="9645429" y="4554604"/>
            <a:ext cx="2132420" cy="452829"/>
          </a:xfrm>
          <a:prstGeom prst="roundRect">
            <a:avLst>
              <a:gd name="adj" fmla="val 30702"/>
            </a:avLst>
          </a:prstGeom>
          <a:solidFill>
            <a:schemeClr val="accent5">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Nhóm 5,6</a:t>
            </a:r>
          </a:p>
        </p:txBody>
      </p:sp>
    </p:spTree>
    <p:extLst>
      <p:ext uri="{BB962C8B-B14F-4D97-AF65-F5344CB8AC3E}">
        <p14:creationId xmlns:p14="http://schemas.microsoft.com/office/powerpoint/2010/main" val="348739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circle(in)">
                                      <p:cBhvr>
                                        <p:cTn id="13" dur="2000"/>
                                        <p:tgtEl>
                                          <p:spTgt spid="20"/>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circle(in)">
                                      <p:cBhvr>
                                        <p:cTn id="16" dur="2000"/>
                                        <p:tgtEl>
                                          <p:spTgt spid="4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circle(in)">
                                      <p:cBhvr>
                                        <p:cTn id="19" dur="2000"/>
                                        <p:tgtEl>
                                          <p:spTgt spid="4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circle(in)">
                                      <p:cBhvr>
                                        <p:cTn id="22" dur="2000"/>
                                        <p:tgtEl>
                                          <p:spTgt spid="4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circle(in)">
                                      <p:cBhvr>
                                        <p:cTn id="25" dur="2000"/>
                                        <p:tgtEl>
                                          <p:spTgt spid="4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circle(in)">
                                      <p:cBhvr>
                                        <p:cTn id="28" dur="2000"/>
                                        <p:tgtEl>
                                          <p:spTgt spid="4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circle(in)">
                                      <p:cBhvr>
                                        <p:cTn id="31"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20" grpId="0" animBg="1"/>
      <p:bldP spid="40" grpId="0" animBg="1"/>
      <p:bldP spid="41" grpId="0"/>
      <p:bldP spid="42" grpId="0" animBg="1"/>
      <p:bldP spid="43" grpId="0" animBg="1"/>
      <p:bldP spid="44" grpId="0"/>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NỘI DUNG 1 - HOẠT ĐỘNG 1</a:t>
            </a:r>
            <a:endParaRPr lang="en-US" sz="2600" b="1" dirty="0">
              <a:solidFill>
                <a:srgbClr val="0000CC"/>
              </a:solidFill>
              <a:latin typeface="Times New Roman" pitchFamily="18" charset="0"/>
              <a:cs typeface="Times New Roman" pitchFamily="18" charset="0"/>
            </a:endParaRPr>
          </a:p>
        </p:txBody>
      </p:sp>
      <p:sp>
        <p:nvSpPr>
          <p:cNvPr id="12" name="Rounded Rectangle 11"/>
          <p:cNvSpPr/>
          <p:nvPr/>
        </p:nvSpPr>
        <p:spPr>
          <a:xfrm>
            <a:off x="718133" y="1197762"/>
            <a:ext cx="11256645" cy="1388951"/>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5" name="TextBox 14"/>
          <p:cNvSpPr txBox="1"/>
          <p:nvPr/>
        </p:nvSpPr>
        <p:spPr>
          <a:xfrm>
            <a:off x="805218" y="1406147"/>
            <a:ext cx="10994896" cy="1154162"/>
          </a:xfrm>
          <a:prstGeom prst="rect">
            <a:avLst/>
          </a:prstGeom>
          <a:noFill/>
        </p:spPr>
        <p:txBody>
          <a:bodyPr wrap="square" rtlCol="0">
            <a:spAutoFit/>
          </a:bodyPr>
          <a:lstStyle/>
          <a:p>
            <a:pPr lvl="0" algn="just"/>
            <a:r>
              <a:rPr lang="vi-VN" sz="2300">
                <a:solidFill>
                  <a:srgbClr val="002060"/>
                </a:solidFill>
                <a:latin typeface="+mj-lt"/>
              </a:rPr>
              <a:t>Dạo này, vì ham chơi điện tử nên kết quả làm bài kiểm tra của Nam vừa rồi rất kém. Nam cảm thấy vô cùng có lỗi với bố mẹ. Vì vậy. Nam quyết tâm không chơi điện tử nữa và dành nhiều thời gian hơn để ôn lại các kiến thức cũ.</a:t>
            </a:r>
            <a:endParaRPr lang="vi-VN" sz="2300" i="1" dirty="0">
              <a:solidFill>
                <a:srgbClr val="002060"/>
              </a:solidFill>
              <a:latin typeface="+mj-lt"/>
              <a:ea typeface="Nixie One"/>
              <a:cs typeface="Times New Roman" pitchFamily="18" charset="0"/>
              <a:sym typeface="Nixie One"/>
            </a:endParaRPr>
          </a:p>
        </p:txBody>
      </p:sp>
      <p:sp>
        <p:nvSpPr>
          <p:cNvPr id="16" name="Rounded Rectangle 15"/>
          <p:cNvSpPr/>
          <p:nvPr/>
        </p:nvSpPr>
        <p:spPr>
          <a:xfrm>
            <a:off x="1176837" y="940542"/>
            <a:ext cx="2132420" cy="452829"/>
          </a:xfrm>
          <a:prstGeom prst="roundRect">
            <a:avLst>
              <a:gd name="adj" fmla="val 30702"/>
            </a:avLst>
          </a:prstGeom>
          <a:solidFill>
            <a:srgbClr val="00B05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Nhóm 1,2</a:t>
            </a:r>
          </a:p>
        </p:txBody>
      </p:sp>
      <p:cxnSp>
        <p:nvCxnSpPr>
          <p:cNvPr id="17" name="Straight Arrow Connector 16"/>
          <p:cNvCxnSpPr/>
          <p:nvPr/>
        </p:nvCxnSpPr>
        <p:spPr>
          <a:xfrm flipH="1">
            <a:off x="3931380" y="2590801"/>
            <a:ext cx="2371286" cy="91439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302666" y="2590801"/>
            <a:ext cx="2142656" cy="91439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176837" y="3505200"/>
            <a:ext cx="5125829" cy="298268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2500" b="1" i="1">
                <a:solidFill>
                  <a:srgbClr val="C00000"/>
                </a:solidFill>
                <a:latin typeface="Times New Roman" pitchFamily="18" charset="0"/>
                <a:cs typeface="Times New Roman" pitchFamily="18" charset="0"/>
              </a:rPr>
              <a:t>Nam là người sống có trách nhiệm với bản thân. Khi nhận ra kết quả học tập của mình giảm sút vì ham chơi điện tử, Nam liền quyết tâm không chơi điện tử nữa và dành nhiều thơi gian cho việc học.</a:t>
            </a:r>
          </a:p>
        </p:txBody>
      </p:sp>
      <p:sp>
        <p:nvSpPr>
          <p:cNvPr id="20" name="Rectangle 19"/>
          <p:cNvSpPr/>
          <p:nvPr/>
        </p:nvSpPr>
        <p:spPr>
          <a:xfrm>
            <a:off x="6901639" y="3505199"/>
            <a:ext cx="4898475" cy="298268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2500" b="1" i="1">
                <a:solidFill>
                  <a:srgbClr val="C00000"/>
                </a:solidFill>
                <a:latin typeface="Times New Roman" pitchFamily="18" charset="0"/>
                <a:cs typeface="Times New Roman" pitchFamily="18" charset="0"/>
              </a:rPr>
              <a:t>Nam cũng là người có trách nhiệm với gia đình, biết thay đổi để không làm bố mẹ buồn lòng, lo lắng cho mình</a:t>
            </a:r>
          </a:p>
        </p:txBody>
      </p:sp>
    </p:spTree>
    <p:extLst>
      <p:ext uri="{BB962C8B-B14F-4D97-AF65-F5344CB8AC3E}">
        <p14:creationId xmlns:p14="http://schemas.microsoft.com/office/powerpoint/2010/main" val="111853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2000"/>
                                        <p:tgtEl>
                                          <p:spTgt spid="1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ircle(in)">
                                      <p:cBhvr>
                                        <p:cTn id="1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ounded Rectangle 15">
            <a:extLst>
              <a:ext uri="{FF2B5EF4-FFF2-40B4-BE49-F238E27FC236}">
                <a16:creationId xmlns:a16="http://schemas.microsoft.com/office/drawing/2014/main" id="{ABEFD9B7-AD40-42C7-94DD-9C79065715D8}"/>
              </a:ext>
            </a:extLst>
          </p:cNvPr>
          <p:cNvSpPr/>
          <p:nvPr/>
        </p:nvSpPr>
        <p:spPr>
          <a:xfrm>
            <a:off x="1542197" y="128790"/>
            <a:ext cx="10432582" cy="576618"/>
          </a:xfrm>
          <a:prstGeom prst="roundRect">
            <a:avLst/>
          </a:prstGeom>
          <a:solidFill>
            <a:srgbClr val="ECF3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spcBef>
                <a:spcPts val="600"/>
              </a:spcBef>
            </a:pPr>
            <a:r>
              <a:rPr lang="en-US" sz="2600" b="1">
                <a:solidFill>
                  <a:srgbClr val="0000CC"/>
                </a:solidFill>
                <a:latin typeface="Times New Roman" pitchFamily="18" charset="0"/>
                <a:cs typeface="Times New Roman" pitchFamily="18" charset="0"/>
              </a:rPr>
              <a:t>NỘI DUNG 1 - HOẠT ĐỘNG 1</a:t>
            </a:r>
            <a:endParaRPr lang="en-US" sz="2600" b="1" dirty="0">
              <a:solidFill>
                <a:srgbClr val="0000CC"/>
              </a:solidFill>
              <a:latin typeface="Times New Roman" pitchFamily="18" charset="0"/>
              <a:cs typeface="Times New Roman" pitchFamily="18" charset="0"/>
            </a:endParaRPr>
          </a:p>
        </p:txBody>
      </p:sp>
      <p:cxnSp>
        <p:nvCxnSpPr>
          <p:cNvPr id="17" name="Straight Arrow Connector 16"/>
          <p:cNvCxnSpPr/>
          <p:nvPr/>
        </p:nvCxnSpPr>
        <p:spPr>
          <a:xfrm flipH="1">
            <a:off x="3931380" y="2590801"/>
            <a:ext cx="2371286" cy="91439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302666" y="2590801"/>
            <a:ext cx="2142656" cy="91439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176837" y="3505200"/>
            <a:ext cx="5125829" cy="2982686"/>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just">
              <a:lnSpc>
                <a:spcPct val="150000"/>
              </a:lnSpc>
            </a:pPr>
            <a:r>
              <a:rPr lang="vi-VN" sz="2500" b="1" i="1">
                <a:solidFill>
                  <a:srgbClr val="C00000"/>
                </a:solidFill>
                <a:latin typeface="Times New Roman" pitchFamily="18" charset="0"/>
                <a:cs typeface="Times New Roman" pitchFamily="18" charset="0"/>
              </a:rPr>
              <a:t>Hạnh là người có trách nhiệm với bố mẹ, với gia đình, biết chăm lo công việc gia đình.</a:t>
            </a:r>
          </a:p>
        </p:txBody>
      </p:sp>
      <p:sp>
        <p:nvSpPr>
          <p:cNvPr id="20" name="Rectangle 19"/>
          <p:cNvSpPr/>
          <p:nvPr/>
        </p:nvSpPr>
        <p:spPr>
          <a:xfrm>
            <a:off x="6901639" y="3505199"/>
            <a:ext cx="4898475" cy="298268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just">
              <a:lnSpc>
                <a:spcPct val="150000"/>
              </a:lnSpc>
            </a:pPr>
            <a:r>
              <a:rPr lang="vi-VN" sz="2500" b="1" i="1">
                <a:solidFill>
                  <a:srgbClr val="C00000"/>
                </a:solidFill>
                <a:latin typeface="Times New Roman" pitchFamily="18" charset="0"/>
                <a:cs typeface="Times New Roman" pitchFamily="18" charset="0"/>
              </a:rPr>
              <a:t>Hạnh cũng làm tròn trách nhiệm của một người bạn khi đã chúc mừng sinh nhật Lan trên lớp vì biết không thể tới nhà dự sinh nhật</a:t>
            </a:r>
          </a:p>
        </p:txBody>
      </p:sp>
      <p:sp>
        <p:nvSpPr>
          <p:cNvPr id="10" name="Rounded Rectangle 9"/>
          <p:cNvSpPr/>
          <p:nvPr/>
        </p:nvSpPr>
        <p:spPr>
          <a:xfrm>
            <a:off x="674342" y="1187336"/>
            <a:ext cx="11256645" cy="1388951"/>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itchFamily="18" charset="0"/>
              <a:cs typeface="Times New Roman" pitchFamily="18" charset="0"/>
            </a:endParaRPr>
          </a:p>
        </p:txBody>
      </p:sp>
      <p:sp>
        <p:nvSpPr>
          <p:cNvPr id="11" name="TextBox 10"/>
          <p:cNvSpPr txBox="1"/>
          <p:nvPr/>
        </p:nvSpPr>
        <p:spPr>
          <a:xfrm>
            <a:off x="761427" y="1395721"/>
            <a:ext cx="10994896" cy="1154162"/>
          </a:xfrm>
          <a:prstGeom prst="rect">
            <a:avLst/>
          </a:prstGeom>
          <a:noFill/>
        </p:spPr>
        <p:txBody>
          <a:bodyPr wrap="square" rtlCol="0">
            <a:spAutoFit/>
          </a:bodyPr>
          <a:lstStyle/>
          <a:p>
            <a:pPr lvl="0" algn="just"/>
            <a:r>
              <a:rPr lang="vi-VN" sz="2300">
                <a:solidFill>
                  <a:srgbClr val="002060"/>
                </a:solidFill>
                <a:latin typeface="+mj-lt"/>
              </a:rPr>
              <a:t>Các bạn trong nhóm rủ Hạnh sau khi tan học sẽ đến nhà Lan dự sinh nhật. Nhưng mẹ của Hạnh đang ốm, bố Hạnh đi làm xa. Vì vậy, Hạnh đã chúc mừng sinh nhật Lan trên lớp để tan học có thể về nhà chăm sóc mẹ.</a:t>
            </a:r>
            <a:endParaRPr lang="vi-VN" sz="2300" i="1" dirty="0">
              <a:solidFill>
                <a:srgbClr val="002060"/>
              </a:solidFill>
              <a:latin typeface="+mj-lt"/>
              <a:ea typeface="Nixie One"/>
              <a:cs typeface="Times New Roman" pitchFamily="18" charset="0"/>
              <a:sym typeface="Nixie One"/>
            </a:endParaRPr>
          </a:p>
        </p:txBody>
      </p:sp>
      <p:sp>
        <p:nvSpPr>
          <p:cNvPr id="13" name="Rounded Rectangle 12"/>
          <p:cNvSpPr/>
          <p:nvPr/>
        </p:nvSpPr>
        <p:spPr>
          <a:xfrm>
            <a:off x="5472818" y="941452"/>
            <a:ext cx="2132420" cy="452829"/>
          </a:xfrm>
          <a:prstGeom prst="roundRect">
            <a:avLst>
              <a:gd name="adj" fmla="val 30702"/>
            </a:avLst>
          </a:prstGeom>
          <a:solidFill>
            <a:schemeClr val="accent2">
              <a:lumMod val="75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Nhóm 3,4</a:t>
            </a:r>
          </a:p>
        </p:txBody>
      </p:sp>
    </p:spTree>
    <p:extLst>
      <p:ext uri="{BB962C8B-B14F-4D97-AF65-F5344CB8AC3E}">
        <p14:creationId xmlns:p14="http://schemas.microsoft.com/office/powerpoint/2010/main" val="306605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2000"/>
                                        <p:tgtEl>
                                          <p:spTgt spid="1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ircle(in)">
                                      <p:cBhvr>
                                        <p:cTn id="18"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ÒNG QUAY MAY MẮN&amp;quot;&quot;/&gt;&lt;property id=&quot;20307&quot; value=&quot;270&quot;/&gt;&lt;/object&gt;&lt;object type=&quot;3&quot; unique_id=&quot;10004&quot;&gt;&lt;property id=&quot;20148&quot; value=&quot;5&quot;/&gt;&lt;property id=&quot;20300&quot; value=&quot;Slide 2&quot;/&gt;&lt;property id=&quot;20307&quot; value=&quot;269&quot;/&gt;&lt;/object&gt;&lt;object type=&quot;3&quot; unique_id=&quot;10005&quot;&gt;&lt;property id=&quot;20148&quot; value=&quot;5&quot;/&gt;&lt;property id=&quot;20300&quot; value=&quot;Slide 3&quot;/&gt;&lt;property id=&quot;20307&quot; value=&quot;273&quot;/&gt;&lt;/object&gt;&lt;object type=&quot;3&quot; unique_id=&quot;10006&quot;&gt;&lt;property id=&quot;20148&quot; value=&quot;5&quot;/&gt;&lt;property id=&quot;20300&quot; value=&quot;Slide 4&quot;/&gt;&lt;property id=&quot;20307&quot; value=&quot;274&quot;/&gt;&lt;/object&gt;&lt;object type=&quot;3&quot; unique_id=&quot;10007&quot;&gt;&lt;property id=&quot;20148&quot; value=&quot;5&quot;/&gt;&lt;property id=&quot;20300&quot; value=&quot;Slide 5&quot;/&gt;&lt;property id=&quot;20307&quot; value=&quot;278&quot;/&gt;&lt;/object&gt;&lt;object type=&quot;3&quot; unique_id=&quot;10008&quot;&gt;&lt;property id=&quot;20148&quot; value=&quot;5&quot;/&gt;&lt;property id=&quot;20300&quot; value=&quot;Slide 6&quot;/&gt;&lt;property id=&quot;20307&quot; value=&quot;275&quot;/&gt;&lt;/object&gt;&lt;object type=&quot;3&quot; unique_id=&quot;10009&quot;&gt;&lt;property id=&quot;20148&quot; value=&quot;5&quot;/&gt;&lt;property id=&quot;20300&quot; value=&quot;Slide 7&quot;/&gt;&lt;property id=&quot;20307&quot; value=&quot;277&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79&quot;/&gt;&lt;/object&gt;&lt;object type=&quot;3&quot; unique_id=&quot;10012&quot;&gt;&lt;property id=&quot;20148&quot; value=&quot;5&quot;/&gt;&lt;property id=&quot;20300&quot; value=&quot;Slide 10&quot;/&gt;&lt;property id=&quot;20307&quot; value=&quot;280&quot;/&gt;&lt;/object&gt;&lt;object type=&quot;3&quot; unique_id=&quot;10013&quot;&gt;&lt;property id=&quot;20148&quot; value=&quot;5&quot;/&gt;&lt;property id=&quot;20300&quot; value=&quot;Slide 11&quot;/&gt;&lt;property id=&quot;20307&quot; value=&quot;281&quot;/&gt;&lt;/object&gt;&lt;/object&gt;&lt;object type=&quot;8&quot; unique_id=&quot;10028&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60203101803"/>
  <p:tag name="MH_LIBRARY" val="GRAPHIC"/>
  <p:tag name="MH_TYPE" val="Other"/>
  <p:tag name="MH_ORDER"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5925</TotalTime>
  <Words>3217</Words>
  <Application>Microsoft Macintosh PowerPoint</Application>
  <PresentationFormat>Widescreen</PresentationFormat>
  <Paragraphs>246</Paragraphs>
  <Slides>53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Times New Roman</vt:lpstr>
      <vt:lpstr>Calibri</vt:lpstr>
      <vt:lpstr>Wingdings</vt:lpstr>
      <vt:lpstr>Arial</vt:lpstr>
      <vt:lpstr>UVN Bach Dang Nang</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Nguyen Xuan Truong</cp:lastModifiedBy>
  <cp:revision>678</cp:revision>
  <dcterms:created xsi:type="dcterms:W3CDTF">2018-05-10T00:06:18Z</dcterms:created>
  <dcterms:modified xsi:type="dcterms:W3CDTF">2023-11-16T11:14:52Z</dcterms:modified>
</cp:coreProperties>
</file>